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469" r:id="rId3"/>
    <p:sldId id="645" r:id="rId4"/>
    <p:sldId id="554" r:id="rId5"/>
    <p:sldId id="555" r:id="rId6"/>
    <p:sldId id="556" r:id="rId7"/>
    <p:sldId id="615" r:id="rId8"/>
    <p:sldId id="560" r:id="rId9"/>
    <p:sldId id="648" r:id="rId10"/>
    <p:sldId id="639" r:id="rId11"/>
    <p:sldId id="561" r:id="rId12"/>
    <p:sldId id="640" r:id="rId13"/>
    <p:sldId id="565" r:id="rId14"/>
    <p:sldId id="642" r:id="rId15"/>
    <p:sldId id="564" r:id="rId16"/>
    <p:sldId id="566" r:id="rId17"/>
    <p:sldId id="567" r:id="rId18"/>
    <p:sldId id="568" r:id="rId19"/>
    <p:sldId id="569" r:id="rId20"/>
    <p:sldId id="617" r:id="rId21"/>
    <p:sldId id="622" r:id="rId22"/>
    <p:sldId id="623" r:id="rId23"/>
    <p:sldId id="641" r:id="rId24"/>
    <p:sldId id="626" r:id="rId25"/>
    <p:sldId id="653" r:id="rId26"/>
    <p:sldId id="627" r:id="rId27"/>
    <p:sldId id="652" r:id="rId28"/>
    <p:sldId id="628" r:id="rId29"/>
    <p:sldId id="651" r:id="rId30"/>
    <p:sldId id="654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E593"/>
    <a:srgbClr val="B8E08C"/>
    <a:srgbClr val="FF9999"/>
    <a:srgbClr val="FFD85B"/>
    <a:srgbClr val="007E39"/>
    <a:srgbClr val="E87E0A"/>
    <a:srgbClr val="B88C00"/>
    <a:srgbClr val="9751C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897" autoAdjust="0"/>
    <p:restoredTop sz="94052" autoAdjust="0"/>
  </p:normalViewPr>
  <p:slideViewPr>
    <p:cSldViewPr snapToGrid="0">
      <p:cViewPr>
        <p:scale>
          <a:sx n="100" d="100"/>
          <a:sy n="100" d="100"/>
        </p:scale>
        <p:origin x="-1428" y="-738"/>
      </p:cViewPr>
      <p:guideLst>
        <p:guide orient="horz" pos="1680"/>
        <p:guide pos="1152"/>
      </p:guideLst>
    </p:cSldViewPr>
  </p:slideViewPr>
  <p:outlineViewPr>
    <p:cViewPr>
      <p:scale>
        <a:sx n="33" d="100"/>
        <a:sy n="33" d="100"/>
      </p:scale>
      <p:origin x="0" y="44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old%20computer\d\OMNIBUS\&#1056;&#1091;&#1089;&#1089;&#1082;&#1086;-&#1059;&#1082;&#1088;&#1072;&#1080;&#1085;&#1089;&#1082;&#1080;&#1077;%20&#1086;&#1090;&#1085;&#1086;&#1096;&#1077;&#1085;&#1080;&#1103;\ukr_rus_dynamics_08-13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uk-UA"/>
  <c:chart>
    <c:title>
      <c:layout/>
      <c:txPr>
        <a:bodyPr/>
        <a:lstStyle/>
        <a:p>
          <a:pPr>
            <a:defRPr lang="ru-RU"/>
          </a:pPr>
          <a:endParaRPr lang="uk-UA"/>
        </a:p>
      </c:txPr>
    </c:title>
    <c:plotArea>
      <c:layout/>
      <c:lineChart>
        <c:grouping val="standard"/>
        <c:ser>
          <c:idx val="0"/>
          <c:order val="0"/>
          <c:tx>
            <c:strRef>
              <c:f>Sheet1!$C$23</c:f>
              <c:strCache>
                <c:ptCount val="1"/>
                <c:pt idx="0">
                  <c:v>Україна і Росія мають об‘єднатись в одну державу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pPr>
              <a:solidFill>
                <a:schemeClr val="tx1"/>
              </a:solidFill>
            </c:spPr>
          </c:marker>
          <c:cat>
            <c:strRef>
              <c:f>Sheet1!$B$24:$B$39</c:f>
              <c:strCache>
                <c:ptCount val="16"/>
                <c:pt idx="0">
                  <c:v>квіт.2008</c:v>
                </c:pt>
                <c:pt idx="1">
                  <c:v>Вер.2008</c:v>
                </c:pt>
                <c:pt idx="2">
                  <c:v>лют.2009</c:v>
                </c:pt>
                <c:pt idx="3">
                  <c:v>трав.2009</c:v>
                </c:pt>
                <c:pt idx="4">
                  <c:v>жовт.2009</c:v>
                </c:pt>
                <c:pt idx="5">
                  <c:v>Бер.2010</c:v>
                </c:pt>
                <c:pt idx="6">
                  <c:v>черв.2010</c:v>
                </c:pt>
                <c:pt idx="7">
                  <c:v>жовт.2010</c:v>
                </c:pt>
                <c:pt idx="8">
                  <c:v>лист.2011</c:v>
                </c:pt>
                <c:pt idx="9">
                  <c:v>лют. 2012</c:v>
                </c:pt>
                <c:pt idx="10">
                  <c:v>Вер. 2012</c:v>
                </c:pt>
                <c:pt idx="11">
                  <c:v>лют.2013</c:v>
                </c:pt>
                <c:pt idx="12">
                  <c:v>трав.2013</c:v>
                </c:pt>
                <c:pt idx="13">
                  <c:v>Лис.13</c:v>
                </c:pt>
                <c:pt idx="14">
                  <c:v>Лют.14</c:v>
                </c:pt>
                <c:pt idx="15">
                  <c:v>квіт.14</c:v>
                </c:pt>
              </c:strCache>
            </c:strRef>
          </c:cat>
          <c:val>
            <c:numRef>
              <c:f>Sheet1!$C$24:$C$39</c:f>
              <c:numCache>
                <c:formatCode>General</c:formatCode>
                <c:ptCount val="16"/>
                <c:pt idx="0">
                  <c:v>20</c:v>
                </c:pt>
                <c:pt idx="1">
                  <c:v>16</c:v>
                </c:pt>
                <c:pt idx="2">
                  <c:v>23</c:v>
                </c:pt>
                <c:pt idx="3">
                  <c:v>23</c:v>
                </c:pt>
                <c:pt idx="4">
                  <c:v>19</c:v>
                </c:pt>
                <c:pt idx="5">
                  <c:v>19</c:v>
                </c:pt>
                <c:pt idx="6">
                  <c:v>16</c:v>
                </c:pt>
                <c:pt idx="7">
                  <c:v>20</c:v>
                </c:pt>
                <c:pt idx="8">
                  <c:v>16</c:v>
                </c:pt>
                <c:pt idx="9">
                  <c:v>16</c:v>
                </c:pt>
                <c:pt idx="10">
                  <c:v>14</c:v>
                </c:pt>
                <c:pt idx="11">
                  <c:v>16</c:v>
                </c:pt>
                <c:pt idx="12">
                  <c:v>14</c:v>
                </c:pt>
                <c:pt idx="13">
                  <c:v>9</c:v>
                </c:pt>
                <c:pt idx="14">
                  <c:v>12</c:v>
                </c:pt>
                <c:pt idx="15">
                  <c:v>5</c:v>
                </c:pt>
              </c:numCache>
            </c:numRef>
          </c:val>
        </c:ser>
        <c:marker val="1"/>
        <c:axId val="59556992"/>
        <c:axId val="59558912"/>
      </c:lineChart>
      <c:catAx>
        <c:axId val="59556992"/>
        <c:scaling>
          <c:orientation val="minMax"/>
        </c:scaling>
        <c:axPos val="b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59558912"/>
        <c:crosses val="autoZero"/>
        <c:auto val="1"/>
        <c:lblAlgn val="ctr"/>
        <c:lblOffset val="100"/>
      </c:catAx>
      <c:valAx>
        <c:axId val="595589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59556992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c:spPr>
    </c:plotArea>
    <c:legend>
      <c:legendPos val="b"/>
      <c:layout/>
      <c:txPr>
        <a:bodyPr/>
        <a:lstStyle/>
        <a:p>
          <a:pPr>
            <a:defRPr lang="ru-RU"/>
          </a:pPr>
          <a:endParaRPr lang="uk-UA"/>
        </a:p>
      </c:txPr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C479C9F-75E2-49CF-9468-BD7651F235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8FCF2FF-0BC6-4006-A943-D286B54D7E74}" type="slidenum">
              <a:rPr lang="en-GB" sz="1200" b="0" smtClean="0">
                <a:solidFill>
                  <a:schemeClr val="tx1"/>
                </a:solidFill>
              </a:rPr>
              <a:pPr eaLnBrk="1" hangingPunct="1">
                <a:defRPr/>
              </a:pPr>
              <a:t>1</a:t>
            </a:fld>
            <a:endParaRPr lang="en-GB" sz="1200" b="0" dirty="0" smtClean="0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 userDrawn="1"/>
        </p:nvSpPr>
        <p:spPr bwMode="auto">
          <a:xfrm>
            <a:off x="0" y="6583363"/>
            <a:ext cx="1671638" cy="276225"/>
          </a:xfrm>
          <a:prstGeom prst="rect">
            <a:avLst/>
          </a:prstGeom>
          <a:gradFill rotWithShape="1">
            <a:gsLst>
              <a:gs pos="0">
                <a:srgbClr val="770000"/>
              </a:gs>
              <a:gs pos="50000">
                <a:srgbClr val="AD0000"/>
              </a:gs>
              <a:gs pos="100000">
                <a:srgbClr val="CE0000"/>
              </a:gs>
            </a:gsLst>
            <a:lin ang="16200000" scaled="1"/>
          </a:gradFill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1200" dirty="0"/>
              <a:t>Квітень 2014</a:t>
            </a:r>
            <a:endParaRPr lang="ru-RU" sz="1200" dirty="0"/>
          </a:p>
        </p:txBody>
      </p:sp>
      <p:sp>
        <p:nvSpPr>
          <p:cNvPr id="5" name="Rectangle 34"/>
          <p:cNvSpPr>
            <a:spLocks noChangeArrowheads="1"/>
          </p:cNvSpPr>
          <p:nvPr userDrawn="1"/>
        </p:nvSpPr>
        <p:spPr bwMode="auto">
          <a:xfrm>
            <a:off x="1689100" y="6583363"/>
            <a:ext cx="5773738" cy="274637"/>
          </a:xfrm>
          <a:prstGeom prst="rect">
            <a:avLst/>
          </a:prstGeom>
          <a:gradFill rotWithShape="1">
            <a:gsLst>
              <a:gs pos="0">
                <a:srgbClr val="A01200"/>
              </a:gs>
              <a:gs pos="50000">
                <a:srgbClr val="E61F00"/>
              </a:gs>
              <a:gs pos="100000">
                <a:srgbClr val="FF2800"/>
              </a:gs>
            </a:gsLst>
            <a:lin ang="16200000" scaled="1"/>
          </a:gradFill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endParaRPr lang="ru-RU" sz="1200"/>
          </a:p>
        </p:txBody>
      </p:sp>
      <p:sp>
        <p:nvSpPr>
          <p:cNvPr id="6" name="Rectangle 53"/>
          <p:cNvSpPr>
            <a:spLocks noChangeArrowheads="1"/>
          </p:cNvSpPr>
          <p:nvPr userDrawn="1"/>
        </p:nvSpPr>
        <p:spPr bwMode="auto">
          <a:xfrm>
            <a:off x="0" y="-1588"/>
            <a:ext cx="9144000" cy="277813"/>
          </a:xfrm>
          <a:prstGeom prst="rect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endParaRPr lang="ru-RU" sz="1200" dirty="0">
              <a:cs typeface="+mn-cs"/>
            </a:endParaRPr>
          </a:p>
        </p:txBody>
      </p:sp>
      <p:sp>
        <p:nvSpPr>
          <p:cNvPr id="7" name="Rectangle 53"/>
          <p:cNvSpPr>
            <a:spLocks noChangeArrowheads="1"/>
          </p:cNvSpPr>
          <p:nvPr userDrawn="1"/>
        </p:nvSpPr>
        <p:spPr bwMode="auto">
          <a:xfrm>
            <a:off x="0" y="266700"/>
            <a:ext cx="273050" cy="935038"/>
          </a:xfrm>
          <a:prstGeom prst="rect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endParaRPr lang="ru-RU" sz="1200" dirty="0">
              <a:cs typeface="+mn-cs"/>
            </a:endParaRPr>
          </a:p>
        </p:txBody>
      </p:sp>
      <p:pic>
        <p:nvPicPr>
          <p:cNvPr id="8" name="Picture 36" descr="socr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2838" y="276225"/>
            <a:ext cx="1681162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7975" y="280988"/>
            <a:ext cx="79057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3888" y="944563"/>
            <a:ext cx="811212" cy="8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24650" y="1047750"/>
            <a:ext cx="1343025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9" name="Rectangle 27"/>
          <p:cNvSpPr>
            <a:spLocks noGrp="1" noChangeArrowheads="1"/>
          </p:cNvSpPr>
          <p:nvPr>
            <p:ph type="ctrTitle" sz="quarter"/>
          </p:nvPr>
        </p:nvSpPr>
        <p:spPr>
          <a:xfrm>
            <a:off x="647700" y="2695575"/>
            <a:ext cx="8128000" cy="1323975"/>
          </a:xfrm>
          <a:noFill/>
          <a:extLst/>
        </p:spPr>
        <p:txBody>
          <a:bodyPr lIns="91440"/>
          <a:lstStyle>
            <a:lvl1pPr algn="ctr">
              <a:spcBef>
                <a:spcPct val="20000"/>
              </a:spcBef>
              <a:defRPr sz="4800" b="1">
                <a:solidFill>
                  <a:srgbClr val="990505"/>
                </a:solidFill>
                <a:latin typeface="Verdana" pitchFamily="34" charset="0"/>
              </a:defRPr>
            </a:lvl1pPr>
          </a:lstStyle>
          <a:p>
            <a:pPr lvl="0"/>
            <a:r>
              <a:rPr lang="ru-RU" noProof="0" dirty="0" smtClean="0"/>
              <a:t>Образец заголовка</a:t>
            </a:r>
          </a:p>
        </p:txBody>
      </p:sp>
      <p:sp>
        <p:nvSpPr>
          <p:cNvPr id="8221" name="Rectangle 2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425700" y="4241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2" name="Rectangle 28"/>
          <p:cNvSpPr>
            <a:spLocks noGrp="1" noChangeArrowheads="1"/>
          </p:cNvSpPr>
          <p:nvPr>
            <p:ph type="sldNum" sz="quarter" idx="10"/>
          </p:nvPr>
        </p:nvSpPr>
        <p:spPr>
          <a:scene3d>
            <a:camera prst="orthographicFront"/>
            <a:lightRig rig="threePt" dir="t"/>
          </a:scene3d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6F316-EE4D-4420-8076-7425249BC7E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B5BC6-1A28-4C58-96B2-5F3CAD3BD02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56766-2E36-4A4E-8C25-BBB690383CE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0F185-AD06-4EC5-82A5-868517BB906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E40D3-296A-45C9-8324-BE2B65D560F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821CE-EE37-4F46-A6F0-C57BAFAB3AC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6BA17-D6FC-4BE9-B5E0-CE9D15400B6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EFDD8-9875-415B-A56C-8B88F98123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26123-4D78-478A-A6A1-922F8D840C8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A3768-1F40-448C-852D-2D436ED4AB4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2300" y="1400175"/>
            <a:ext cx="2171700" cy="47259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00175"/>
            <a:ext cx="6362700" cy="47259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92642-1E04-4860-A935-7BB6E05AB38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3050" y="276225"/>
            <a:ext cx="887095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title style</a:t>
            </a:r>
          </a:p>
        </p:txBody>
      </p:sp>
      <p:sp>
        <p:nvSpPr>
          <p:cNvPr id="1027" name="Rectangle 4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Rectangle 51"/>
          <p:cNvSpPr>
            <a:spLocks noChangeArrowheads="1"/>
          </p:cNvSpPr>
          <p:nvPr/>
        </p:nvSpPr>
        <p:spPr bwMode="auto">
          <a:xfrm>
            <a:off x="0" y="6583363"/>
            <a:ext cx="1671638" cy="274637"/>
          </a:xfrm>
          <a:prstGeom prst="rect">
            <a:avLst/>
          </a:prstGeom>
          <a:gradFill rotWithShape="1">
            <a:gsLst>
              <a:gs pos="0">
                <a:srgbClr val="770000"/>
              </a:gs>
              <a:gs pos="50000">
                <a:srgbClr val="AD0000"/>
              </a:gs>
              <a:gs pos="100000">
                <a:srgbClr val="CE0000"/>
              </a:gs>
            </a:gsLst>
            <a:lin ang="16200000" scaled="1"/>
          </a:gradFill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1200" dirty="0"/>
              <a:t>Квітень 2014</a:t>
            </a:r>
            <a:endParaRPr lang="ru-RU" sz="1200" dirty="0"/>
          </a:p>
        </p:txBody>
      </p:sp>
      <p:sp>
        <p:nvSpPr>
          <p:cNvPr id="1076" name="Rectangle 5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81888" y="6584950"/>
            <a:ext cx="1662112" cy="27305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62398FA-DFF5-44E8-A82E-9D33F928C12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31" name="Rectangle 53"/>
          <p:cNvSpPr>
            <a:spLocks noChangeArrowheads="1"/>
          </p:cNvSpPr>
          <p:nvPr/>
        </p:nvSpPr>
        <p:spPr bwMode="auto">
          <a:xfrm>
            <a:off x="1689100" y="6602413"/>
            <a:ext cx="5773738" cy="244475"/>
          </a:xfrm>
          <a:prstGeom prst="rect">
            <a:avLst/>
          </a:prstGeom>
          <a:gradFill rotWithShape="1">
            <a:gsLst>
              <a:gs pos="0">
                <a:srgbClr val="A01200"/>
              </a:gs>
              <a:gs pos="50000">
                <a:srgbClr val="E61F00"/>
              </a:gs>
              <a:gs pos="100000">
                <a:srgbClr val="FF2800"/>
              </a:gs>
            </a:gsLst>
            <a:lin ang="16200000" scaled="1"/>
          </a:gradFill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uk-UA"/>
              <a:t>УКРАЇНА</a:t>
            </a:r>
            <a:r>
              <a:rPr lang="en-US"/>
              <a:t>. </a:t>
            </a:r>
            <a:r>
              <a:rPr lang="uk-UA"/>
              <a:t>ПРЕЗИДЕНТСЬКІ ВИБОРИ – 2014, КВІТЕНЬ</a:t>
            </a:r>
            <a:endParaRPr lang="uk-UA" sz="1200">
              <a:solidFill>
                <a:srgbClr val="FFFF00"/>
              </a:solidFill>
            </a:endParaRPr>
          </a:p>
        </p:txBody>
      </p:sp>
      <p:sp>
        <p:nvSpPr>
          <p:cNvPr id="9" name="Rectangle 53"/>
          <p:cNvSpPr>
            <a:spLocks noChangeArrowheads="1"/>
          </p:cNvSpPr>
          <p:nvPr/>
        </p:nvSpPr>
        <p:spPr bwMode="auto">
          <a:xfrm>
            <a:off x="0" y="-1588"/>
            <a:ext cx="9144000" cy="277813"/>
          </a:xfrm>
          <a:prstGeom prst="rect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endParaRPr lang="ru-RU" sz="1200" dirty="0">
              <a:cs typeface="+mn-cs"/>
            </a:endParaRPr>
          </a:p>
        </p:txBody>
      </p:sp>
      <p:sp>
        <p:nvSpPr>
          <p:cNvPr id="10" name="Rectangle 53"/>
          <p:cNvSpPr>
            <a:spLocks noChangeArrowheads="1"/>
          </p:cNvSpPr>
          <p:nvPr/>
        </p:nvSpPr>
        <p:spPr bwMode="auto">
          <a:xfrm>
            <a:off x="0" y="266700"/>
            <a:ext cx="273050" cy="935038"/>
          </a:xfrm>
          <a:prstGeom prst="rect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endParaRPr lang="ru-RU" sz="1200" dirty="0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67AC"/>
        </a:buClr>
        <a:buSzPct val="12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67AC"/>
        </a:buClr>
        <a:buSzPct val="115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67AC"/>
        </a:buClr>
        <a:buFont typeface="Wingdings" pitchFamily="2" charset="2"/>
        <a:buChar char="n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67AC"/>
        </a:buClr>
        <a:buSzPct val="85000"/>
        <a:buFont typeface="Wingdings" pitchFamily="2" charset="2"/>
        <a:buChar char="q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67AC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67AC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67AC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67AC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67AC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9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_____Microsoft_Office_Excel_97-200310.xls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_____Microsoft_Office_Excel_97-200312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_____Microsoft_Office_Excel_97-200314.xls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9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2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1868488"/>
            <a:ext cx="6931025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8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8B302F7D-CC0E-4C1C-95BF-5ABDEF985A14}" type="slidenum">
              <a:rPr lang="ru-RU" sz="1600"/>
              <a:pPr eaLnBrk="1" hangingPunct="1">
                <a:defRPr/>
              </a:pPr>
              <a:t>1</a:t>
            </a:fld>
            <a:endParaRPr lang="ru-RU" sz="1600" dirty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714875"/>
            <a:ext cx="4686300" cy="1657350"/>
          </a:xfrm>
        </p:spPr>
        <p:txBody>
          <a:bodyPr/>
          <a:lstStyle/>
          <a:p>
            <a:pPr eaLnBrk="1" hangingPunct="1"/>
            <a:r>
              <a:rPr lang="uk-UA" sz="1800" smtClean="0"/>
              <a:t>УКРАЇНА</a:t>
            </a:r>
            <a:br>
              <a:rPr lang="uk-UA" sz="1800" smtClean="0"/>
            </a:br>
            <a:r>
              <a:rPr lang="uk-UA" sz="1800" smtClean="0"/>
              <a:t>ПРЕЗИДЕНТСЬКІ ВИБОРИ - 2014 КВІТЕНЬ</a:t>
            </a:r>
            <a:endParaRPr lang="en-US" sz="1100" smtClean="0">
              <a:solidFill>
                <a:srgbClr val="122A62"/>
              </a:solidFill>
              <a:latin typeface="Arial" charset="0"/>
              <a:cs typeface="Arial" charset="0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425" y="342900"/>
            <a:ext cx="142240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F32E5FAC-DF3F-42DB-8ADB-A8D95D7FE20C}" type="slidenum">
              <a:rPr lang="ru-RU" sz="1600" smtClean="0"/>
              <a:pPr eaLnBrk="1" hangingPunct="1">
                <a:defRPr/>
              </a:pPr>
              <a:t>2</a:t>
            </a:fld>
            <a:endParaRPr lang="ru-RU" sz="1600" dirty="0" smtClean="0"/>
          </a:p>
        </p:txBody>
      </p:sp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273050" y="266700"/>
            <a:ext cx="8870950" cy="925513"/>
          </a:xfrm>
        </p:spPr>
        <p:txBody>
          <a:bodyPr/>
          <a:lstStyle/>
          <a:p>
            <a:r>
              <a:rPr lang="uk-UA" smtClean="0"/>
              <a:t>Інформація про дослідження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63550" y="1146175"/>
            <a:ext cx="8539163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</a:rPr>
              <a:t>Терміни проведення дослідження</a:t>
            </a:r>
            <a:r>
              <a:rPr lang="uk-UA" sz="1600" b="0">
                <a:solidFill>
                  <a:srgbClr val="004676"/>
                </a:solidFill>
              </a:rPr>
              <a:t>: </a:t>
            </a:r>
            <a:r>
              <a:rPr lang="en-US" sz="1600">
                <a:solidFill>
                  <a:srgbClr val="004676"/>
                </a:solidFill>
                <a:latin typeface="Tahoma" pitchFamily="34" charset="0"/>
                <a:cs typeface="Tahoma" pitchFamily="34" charset="0"/>
              </a:rPr>
              <a:t>9 - 16</a:t>
            </a:r>
            <a:r>
              <a:rPr lang="uk-UA" sz="1600">
                <a:solidFill>
                  <a:srgbClr val="004676"/>
                </a:solidFill>
                <a:latin typeface="Tahoma" pitchFamily="34" charset="0"/>
                <a:cs typeface="Tahoma" pitchFamily="34" charset="0"/>
              </a:rPr>
              <a:t> квітня 2014 року;</a:t>
            </a:r>
            <a:endParaRPr lang="uk-UA" sz="1600" b="0">
              <a:solidFill>
                <a:srgbClr val="071527"/>
              </a:solidFill>
              <a:cs typeface="Tahoma" pitchFamily="34" charset="0"/>
            </a:endParaRPr>
          </a:p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  <a:cs typeface="Tahoma" pitchFamily="34" charset="0"/>
              </a:rPr>
              <a:t>Дослідження було проведено по всій території України (без врахування АР Крим) силами чотирьох дослідницьких центрів:</a:t>
            </a:r>
          </a:p>
          <a:p>
            <a:pPr marL="742950" lvl="1" indent="-28575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  <a:cs typeface="Tahoma" pitchFamily="34" charset="0"/>
              </a:rPr>
              <a:t>Центром соціальних та маркетингових досліджень «СОЦИС»;</a:t>
            </a:r>
          </a:p>
          <a:p>
            <a:pPr marL="742950" lvl="1" indent="-28575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  <a:cs typeface="Tahoma" pitchFamily="34" charset="0"/>
              </a:rPr>
              <a:t>Київським міжнародним інститутом соціології;</a:t>
            </a:r>
          </a:p>
          <a:p>
            <a:pPr marL="742950" lvl="1" indent="-28575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  <a:cs typeface="Tahoma" pitchFamily="34" charset="0"/>
              </a:rPr>
              <a:t>Соціологічною групою «Рейтинг»;</a:t>
            </a:r>
          </a:p>
          <a:p>
            <a:pPr marL="742950" lvl="1" indent="-28575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  <a:cs typeface="Tahoma" pitchFamily="34" charset="0"/>
              </a:rPr>
              <a:t>Центром ім. О.Разумкова;</a:t>
            </a:r>
          </a:p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  <a:cs typeface="Tahoma" pitchFamily="34" charset="0"/>
              </a:rPr>
              <a:t>Метод збору первинної соціологічної інформації — стандартизоване інтерв’ю „face-to-face” за місцем постійного проживання респондентів;</a:t>
            </a:r>
          </a:p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  <a:cs typeface="Tahoma" pitchFamily="34" charset="0"/>
              </a:rPr>
              <a:t>Опитування проводилося за вибіркою, яка репрезентує доросле населення України в цілому за такими ознаками як: стать, вік (від 18 років), регіон та тип поселення (місто/село);</a:t>
            </a:r>
          </a:p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>
                <a:solidFill>
                  <a:srgbClr val="004676"/>
                </a:solidFill>
                <a:latin typeface="Tahoma" pitchFamily="34" charset="0"/>
                <a:cs typeface="Tahoma" pitchFamily="34" charset="0"/>
              </a:rPr>
              <a:t>Загалом було опитано 6200 респондентів;</a:t>
            </a:r>
          </a:p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Char char="n"/>
            </a:pPr>
            <a:r>
              <a:rPr lang="uk-UA" sz="1600" b="0">
                <a:solidFill>
                  <a:srgbClr val="071527"/>
                </a:solidFill>
              </a:rPr>
              <a:t>Середня тривалість одного інтерв’ю склала </a:t>
            </a:r>
            <a:r>
              <a:rPr lang="ru-RU" sz="1600">
                <a:solidFill>
                  <a:srgbClr val="004676"/>
                </a:solidFill>
                <a:latin typeface="Tahoma" pitchFamily="34" charset="0"/>
                <a:cs typeface="Tahoma" pitchFamily="34" charset="0"/>
              </a:rPr>
              <a:t>20 х</a:t>
            </a:r>
            <a:r>
              <a:rPr lang="uk-UA" sz="1600">
                <a:solidFill>
                  <a:srgbClr val="004676"/>
                </a:solidFill>
                <a:latin typeface="Tahoma" pitchFamily="34" charset="0"/>
                <a:cs typeface="Tahoma" pitchFamily="34" charset="0"/>
              </a:rPr>
              <a:t>вилин.</a:t>
            </a:r>
            <a:r>
              <a:rPr lang="uk-UA" sz="1600" b="0">
                <a:solidFill>
                  <a:srgbClr val="071527"/>
                </a:solidFill>
              </a:rPr>
              <a:t> </a:t>
            </a:r>
          </a:p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None/>
            </a:pPr>
            <a:endParaRPr lang="uk-UA" sz="1600">
              <a:solidFill>
                <a:srgbClr val="004676"/>
              </a:solidFill>
              <a:latin typeface="Tahoma" pitchFamily="34" charset="0"/>
              <a:cs typeface="Tahoma" pitchFamily="34" charset="0"/>
            </a:endParaRPr>
          </a:p>
          <a:p>
            <a:pPr marL="342900" indent="-342900" algn="just" eaLnBrk="0" hangingPunct="0">
              <a:lnSpc>
                <a:spcPct val="135000"/>
              </a:lnSpc>
              <a:spcBef>
                <a:spcPct val="20000"/>
              </a:spcBef>
              <a:buClr>
                <a:srgbClr val="0067AC"/>
              </a:buClr>
              <a:buSzPct val="125000"/>
              <a:buFont typeface="Wingdings" pitchFamily="2" charset="2"/>
              <a:buNone/>
            </a:pPr>
            <a:r>
              <a:rPr lang="uk-UA" sz="1600" b="0">
                <a:solidFill>
                  <a:srgbClr val="071527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 txBox="1">
            <a:spLocks noGrp="1"/>
          </p:cNvSpPr>
          <p:nvPr/>
        </p:nvSpPr>
        <p:spPr bwMode="auto">
          <a:xfrm>
            <a:off x="7481888" y="6584950"/>
            <a:ext cx="1662112" cy="27305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extLst/>
        </p:spPr>
        <p:txBody>
          <a:bodyPr anchor="ctr" anchorCtr="1"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fld id="{8F3C741F-18EB-466D-BDA1-EDA350A9385C}" type="slidenum">
              <a:rPr lang="ru-RU" sz="1600" smtClean="0">
                <a:cs typeface="+mn-cs"/>
              </a:rPr>
              <a:pPr algn="r" eaLnBrk="1" hangingPunct="1">
                <a:defRPr/>
              </a:pPr>
              <a:t>3</a:t>
            </a:fld>
            <a:endParaRPr lang="ru-RU" sz="1600" dirty="0" smtClean="0">
              <a:cs typeface="+mn-cs"/>
            </a:endParaRPr>
          </a:p>
        </p:txBody>
      </p:sp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uk-UA" smtClean="0"/>
              <a:t>Класифікація та розподіл регіонів, який було застосовано в дослідженні</a:t>
            </a:r>
          </a:p>
        </p:txBody>
      </p:sp>
      <p:graphicFrame>
        <p:nvGraphicFramePr>
          <p:cNvPr id="121627" name="Group 795"/>
          <p:cNvGraphicFramePr>
            <a:graphicFrameLocks noGrp="1"/>
          </p:cNvGraphicFramePr>
          <p:nvPr/>
        </p:nvGraphicFramePr>
        <p:xfrm>
          <a:off x="1273175" y="1557338"/>
          <a:ext cx="6340475" cy="3643000"/>
        </p:xfrm>
        <a:graphic>
          <a:graphicData uri="http://schemas.openxmlformats.org/drawingml/2006/table">
            <a:tbl>
              <a:tblPr/>
              <a:tblGrid>
                <a:gridCol w="4297363"/>
                <a:gridCol w="2043112"/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Область</a:t>
                      </a: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, </a:t>
                      </a:r>
                      <a:r>
                        <a:rPr kumimoji="0" lang="fr-F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що</a:t>
                      </a: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 </a:t>
                      </a:r>
                      <a:r>
                        <a:rPr kumimoji="0" lang="fr-F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входить</a:t>
                      </a: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 </a:t>
                      </a:r>
                      <a:r>
                        <a:rPr kumimoji="0" lang="fr-F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до</a:t>
                      </a: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 </a:t>
                      </a:r>
                      <a:r>
                        <a:rPr kumimoji="0" lang="fr-F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регіону</a:t>
                      </a:r>
                      <a:endParaRPr kumimoji="0" lang="fr-F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Назва регіону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Запорiзька, Днiпропетровська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Дніпро+Запоріжжя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Iвано-Франкiвська, Львiвська, Тернопiльська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Захід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м. Київ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Київ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Вiнницька, Хмельницька, Чернiвецька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Південний Захід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Миколаївська, Одеська, Херсонська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Південь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Житомирська, Сумська, Чернiгiвська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Північ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Волинська, Рiвненська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Північний Захід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Донецька, Луганська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Схід 2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Харкiвська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Харківська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Кiровоградська, Київська, Полтавська, Черкаська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Центр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Закарпатська</a:t>
                      </a:r>
                      <a:endParaRPr kumimoji="0" lang="fr-F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charset="0"/>
                        </a:rPr>
                        <a:t>Закарпатська</a:t>
                      </a:r>
                      <a:endParaRPr kumimoji="0" lang="fr-F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Наскільки Ви довіряєте наступним</a:t>
            </a:r>
            <a:r>
              <a:rPr lang="en-US" smtClean="0"/>
              <a:t/>
            </a:r>
            <a:br>
              <a:rPr lang="en-US" smtClean="0"/>
            </a:br>
            <a:r>
              <a:rPr lang="uk-UA" smtClean="0"/>
              <a:t>політичним діячам…?</a:t>
            </a:r>
            <a:r>
              <a:rPr lang="en-US" smtClean="0"/>
              <a:t> </a:t>
            </a:r>
            <a:r>
              <a:rPr lang="uk-UA" smtClean="0"/>
              <a:t>(%)</a:t>
            </a:r>
            <a:endParaRPr lang="ru-RU" smtClean="0"/>
          </a:p>
        </p:txBody>
      </p:sp>
      <p:graphicFrame>
        <p:nvGraphicFramePr>
          <p:cNvPr id="18434" name="Объект 5"/>
          <p:cNvGraphicFramePr>
            <a:graphicFrameLocks noGrp="1"/>
          </p:cNvGraphicFramePr>
          <p:nvPr>
            <p:ph idx="1"/>
          </p:nvPr>
        </p:nvGraphicFramePr>
        <p:xfrm>
          <a:off x="203200" y="1490663"/>
          <a:ext cx="8715375" cy="4960937"/>
        </p:xfrm>
        <a:graphic>
          <a:graphicData uri="http://schemas.openxmlformats.org/presentationml/2006/ole">
            <p:oleObj spid="_x0000_s18434" r:id="rId3" imgW="8718036" imgH="4956478" progId="Excel.Sheet.8">
              <p:embed/>
            </p:oleObj>
          </a:graphicData>
        </a:graphic>
      </p:graphicFrame>
      <p:sp>
        <p:nvSpPr>
          <p:cNvPr id="16388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fld id="{68D476C5-B7FA-4CB4-8DC1-2635787F28B3}" type="slidenum">
              <a:rPr lang="ru-RU" smtClean="0"/>
              <a:pPr>
                <a:defRPr/>
              </a:pPr>
              <a:t>4</a:t>
            </a:fld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Наскільки Ви довіряєте чи не довіряєте наступним</a:t>
            </a:r>
            <a:r>
              <a:rPr lang="en-US" smtClean="0"/>
              <a:t/>
            </a:r>
            <a:br>
              <a:rPr lang="en-US" smtClean="0"/>
            </a:br>
            <a:r>
              <a:rPr lang="uk-UA" smtClean="0"/>
              <a:t>політикам та громадським діячам…?</a:t>
            </a:r>
            <a:br>
              <a:rPr lang="uk-UA" smtClean="0"/>
            </a:br>
            <a:r>
              <a:rPr lang="en-US" sz="1400" i="1" smtClean="0"/>
              <a:t>(</a:t>
            </a:r>
            <a:r>
              <a:rPr lang="uk-UA" sz="1400" i="1" smtClean="0"/>
              <a:t>Середні значення, де «1» -  Зовсім не довіряю, а «4» - Повністю довіряю)</a:t>
            </a:r>
            <a:endParaRPr lang="ru-RU" sz="1400" i="1" smtClean="0"/>
          </a:p>
        </p:txBody>
      </p:sp>
      <p:sp>
        <p:nvSpPr>
          <p:cNvPr id="9219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D5195B47-77D8-4A81-88EE-7603237A75DF}" type="slidenum">
              <a:rPr lang="ru-RU" sz="1600" smtClean="0"/>
              <a:pPr eaLnBrk="1" hangingPunct="1">
                <a:defRPr/>
              </a:pPr>
              <a:t>5</a:t>
            </a:fld>
            <a:endParaRPr lang="ru-RU" sz="1600" dirty="0" smtClean="0"/>
          </a:p>
        </p:txBody>
      </p:sp>
      <p:graphicFrame>
        <p:nvGraphicFramePr>
          <p:cNvPr id="19459" name="Объект 2"/>
          <p:cNvGraphicFramePr>
            <a:graphicFrameLocks noGrp="1"/>
          </p:cNvGraphicFramePr>
          <p:nvPr>
            <p:ph idx="1"/>
          </p:nvPr>
        </p:nvGraphicFramePr>
        <p:xfrm>
          <a:off x="298450" y="1508125"/>
          <a:ext cx="8547100" cy="4813300"/>
        </p:xfrm>
        <a:graphic>
          <a:graphicData uri="http://schemas.openxmlformats.org/presentationml/2006/ole">
            <p:oleObj spid="_x0000_s19459" r:id="rId3" imgW="8547333" imgH="4816257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5" name="Объект 4"/>
          <p:cNvGraphicFramePr>
            <a:graphicFrameLocks noGrp="1"/>
          </p:cNvGraphicFramePr>
          <p:nvPr>
            <p:ph idx="1"/>
          </p:nvPr>
        </p:nvGraphicFramePr>
        <p:xfrm>
          <a:off x="160338" y="1214438"/>
          <a:ext cx="8816975" cy="5218112"/>
        </p:xfrm>
        <a:graphic>
          <a:graphicData uri="http://schemas.openxmlformats.org/presentationml/2006/ole">
            <p:oleObj spid="_x0000_s21505" r:id="rId3" imgW="8821677" imgH="5218628" progId="Excel.Sheet.8">
              <p:embed/>
            </p:oleObj>
          </a:graphicData>
        </a:graphic>
      </p:graphicFrame>
      <p:sp>
        <p:nvSpPr>
          <p:cNvPr id="717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F84041D2-B278-4C31-A6CF-1B5FA86BC143}" type="slidenum">
              <a:rPr lang="ru-RU" sz="1600" smtClean="0"/>
              <a:pPr eaLnBrk="1" hangingPunct="1">
                <a:defRPr/>
              </a:pPr>
              <a:t>6</a:t>
            </a:fld>
            <a:endParaRPr lang="ru-RU" sz="1600" dirty="0" smtClean="0"/>
          </a:p>
        </p:txBody>
      </p:sp>
      <p:sp>
        <p:nvSpPr>
          <p:cNvPr id="21507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25 травня цього року мають відбутись вибори Президента України, скажіть особисто Ви візьмете в них участь? (%)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Заголовок 1"/>
          <p:cNvSpPr>
            <a:spLocks noGrp="1"/>
          </p:cNvSpPr>
          <p:nvPr>
            <p:ph type="title"/>
          </p:nvPr>
        </p:nvSpPr>
        <p:spPr>
          <a:xfrm>
            <a:off x="265113" y="290513"/>
            <a:ext cx="8794750" cy="925512"/>
          </a:xfrm>
        </p:spPr>
        <p:txBody>
          <a:bodyPr/>
          <a:lstStyle/>
          <a:p>
            <a:r>
              <a:rPr lang="uk-UA" smtClean="0"/>
              <a:t>Скажіть, будь ласка, за кого із кандидатів в Президенти України Ви віддасте свій голос на виборах, які мають відбутись 25 травня?</a:t>
            </a:r>
            <a:r>
              <a:rPr lang="en-US" smtClean="0"/>
              <a:t> </a:t>
            </a:r>
            <a:r>
              <a:rPr lang="uk-UA" smtClean="0"/>
              <a:t>(%)</a:t>
            </a:r>
            <a:br>
              <a:rPr lang="uk-UA" smtClean="0"/>
            </a:br>
            <a:r>
              <a:rPr lang="uk-UA" b="1" i="1" smtClean="0"/>
              <a:t>Без підказки, відкрите питання</a:t>
            </a:r>
            <a:endParaRPr lang="ru-RU" b="1" i="1" smtClean="0"/>
          </a:p>
        </p:txBody>
      </p:sp>
      <p:sp>
        <p:nvSpPr>
          <p:cNvPr id="9219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332D672-6086-4580-8598-1F398E861005}" type="slidenum">
              <a:rPr lang="ru-RU" sz="1600" smtClean="0"/>
              <a:pPr eaLnBrk="1" hangingPunct="1">
                <a:defRPr/>
              </a:pPr>
              <a:t>7</a:t>
            </a:fld>
            <a:endParaRPr lang="ru-RU" sz="1600" dirty="0" smtClean="0"/>
          </a:p>
        </p:txBody>
      </p:sp>
      <p:graphicFrame>
        <p:nvGraphicFramePr>
          <p:cNvPr id="20483" name="Объект 2"/>
          <p:cNvGraphicFramePr>
            <a:graphicFrameLocks noGrp="1"/>
          </p:cNvGraphicFramePr>
          <p:nvPr>
            <p:ph idx="1"/>
          </p:nvPr>
        </p:nvGraphicFramePr>
        <p:xfrm>
          <a:off x="298450" y="1508125"/>
          <a:ext cx="8547100" cy="4813300"/>
        </p:xfrm>
        <a:graphic>
          <a:graphicData uri="http://schemas.openxmlformats.org/presentationml/2006/ole">
            <p:oleObj spid="_x0000_s20483" r:id="rId3" imgW="8547333" imgH="4816257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Заголовок 1"/>
          <p:cNvSpPr>
            <a:spLocks noGrp="1"/>
          </p:cNvSpPr>
          <p:nvPr>
            <p:ph type="title"/>
          </p:nvPr>
        </p:nvSpPr>
        <p:spPr>
          <a:xfrm>
            <a:off x="292100" y="295275"/>
            <a:ext cx="8785225" cy="925513"/>
          </a:xfrm>
        </p:spPr>
        <p:txBody>
          <a:bodyPr/>
          <a:lstStyle/>
          <a:p>
            <a:r>
              <a:rPr lang="uk-UA" smtClean="0"/>
              <a:t>За кого із кандидатів в Президенти України Ви проголосуєте під час виборів, які мають відбутись 25 травня цього року?</a:t>
            </a:r>
            <a:r>
              <a:rPr lang="en-US" smtClean="0"/>
              <a:t> </a:t>
            </a:r>
            <a:r>
              <a:rPr lang="uk-UA" smtClean="0"/>
              <a:t>(%)</a:t>
            </a:r>
            <a:endParaRPr lang="ru-RU" smtClean="0"/>
          </a:p>
        </p:txBody>
      </p:sp>
      <p:sp>
        <p:nvSpPr>
          <p:cNvPr id="9219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C0D71F4D-B8D8-4C0C-B4BE-0999CA04B2AD}" type="slidenum">
              <a:rPr lang="ru-RU" sz="1600" smtClean="0"/>
              <a:pPr eaLnBrk="1" hangingPunct="1">
                <a:defRPr/>
              </a:pPr>
              <a:t>8</a:t>
            </a:fld>
            <a:endParaRPr lang="ru-RU" sz="1600" dirty="0" smtClean="0"/>
          </a:p>
        </p:txBody>
      </p:sp>
      <p:graphicFrame>
        <p:nvGraphicFramePr>
          <p:cNvPr id="22531" name="Объект 2"/>
          <p:cNvGraphicFramePr>
            <a:graphicFrameLocks noGrp="1"/>
          </p:cNvGraphicFramePr>
          <p:nvPr>
            <p:ph idx="1"/>
          </p:nvPr>
        </p:nvGraphicFramePr>
        <p:xfrm>
          <a:off x="50800" y="1438275"/>
          <a:ext cx="8966200" cy="5130800"/>
        </p:xfrm>
        <a:graphic>
          <a:graphicData uri="http://schemas.openxmlformats.org/presentationml/2006/ole">
            <p:oleObj spid="_x0000_s22531" r:id="rId3" imgW="8967993" imgH="5133277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За кого із кандидатів в Президенти України Ви проголосуєте під час виборів, які мають відбутись 25 травня цього року?</a:t>
            </a:r>
            <a:br>
              <a:rPr lang="uk-UA" smtClean="0"/>
            </a:br>
            <a:r>
              <a:rPr lang="uk-UA" sz="1400" b="1" i="1" smtClean="0">
                <a:solidFill>
                  <a:srgbClr val="C00000"/>
                </a:solidFill>
              </a:rPr>
              <a:t>Розподіл за регіонами</a:t>
            </a:r>
            <a:endParaRPr lang="ru-RU" sz="1400" b="1" i="1" smtClean="0">
              <a:solidFill>
                <a:srgbClr val="C00000"/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BF594F-8195-4D95-BD78-44A9BA207FB5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graphicFrame>
        <p:nvGraphicFramePr>
          <p:cNvPr id="6" name="Group 88"/>
          <p:cNvGraphicFramePr>
            <a:graphicFrameLocks noGrp="1"/>
          </p:cNvGraphicFramePr>
          <p:nvPr/>
        </p:nvGraphicFramePr>
        <p:xfrm>
          <a:off x="195263" y="1343025"/>
          <a:ext cx="8809037" cy="5000618"/>
        </p:xfrm>
        <a:graphic>
          <a:graphicData uri="http://schemas.openxmlformats.org/drawingml/2006/table">
            <a:tbl>
              <a:tblPr/>
              <a:tblGrid>
                <a:gridCol w="2464921"/>
                <a:gridCol w="616416"/>
                <a:gridCol w="438701"/>
                <a:gridCol w="370924"/>
                <a:gridCol w="685683"/>
                <a:gridCol w="527559"/>
                <a:gridCol w="460497"/>
                <a:gridCol w="594621"/>
                <a:gridCol w="438142"/>
                <a:gridCol w="674873"/>
                <a:gridCol w="457738"/>
                <a:gridCol w="539481"/>
                <a:gridCol w="539481"/>
              </a:tblGrid>
              <a:tr h="34952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100% </a:t>
                      </a:r>
                      <a:r>
                        <a:rPr kumimoji="0" lang="uk-UA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кожному стовпчику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Дн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про+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Запор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жжя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Зах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Київ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вдень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 2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Харк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вська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Центр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Закарпатська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Cyr"/>
                          <a:cs typeface="Arial" charset="0"/>
                        </a:rPr>
                        <a:t>Україна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Петро Порошенко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27,3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59,3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47,0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19,3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32,9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Юл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я Тимошенко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7,8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Серг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й Т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г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пко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7,7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5,1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Михайло Добк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4,2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Петро Симоненко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Анатол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й Гриценко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3,4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Олег Ляшко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Ольга Богомолець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Олег Тягнибок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Олег Царьов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Натал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я Королевська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Дмитро Ярош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НШИЙ КАНДИДАТ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0,9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276511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ПРОТИ ВС</a:t>
                      </a:r>
                      <a:r>
                        <a:rPr lang="en-US" sz="1100" b="0" i="0" u="none" strike="noStrike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389968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ВIДМОВА ВIД ВIДПОВIДI/ НЕ ЗНАЮ/ ВАЖКО СКАЗАТИ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12,3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16,5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13,0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16,5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11,8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13,7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16,8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14,6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389968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НЕ ПРИЙМАВ БИ УЧАСТI У ВИБОРАХ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 dirty="0">
                          <a:effectLst/>
                          <a:latin typeface="Arial Cyr"/>
                        </a:rPr>
                        <a:t>7,7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За кого із кандидатів в Президенти України Ви проголосуєте під час виборів, які мають відбутись 25 травня цього року?</a:t>
            </a:r>
            <a:r>
              <a:rPr lang="en-US" smtClean="0"/>
              <a:t> </a:t>
            </a:r>
            <a:r>
              <a:rPr lang="uk-UA" smtClean="0"/>
              <a:t>(%)</a:t>
            </a:r>
            <a:br>
              <a:rPr lang="uk-UA" smtClean="0"/>
            </a:br>
            <a:r>
              <a:rPr lang="uk-UA" sz="1400" b="1" i="1" smtClean="0"/>
              <a:t>Динаміка</a:t>
            </a:r>
            <a:endParaRPr lang="ru-RU" sz="1400" b="1" i="1" smtClean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C9B809-E6CD-4812-956F-E45ABDFA266D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  <p:graphicFrame>
        <p:nvGraphicFramePr>
          <p:cNvPr id="24655" name="Group 79"/>
          <p:cNvGraphicFramePr>
            <a:graphicFrameLocks noGrp="1"/>
          </p:cNvGraphicFramePr>
          <p:nvPr/>
        </p:nvGraphicFramePr>
        <p:xfrm>
          <a:off x="460375" y="1428750"/>
          <a:ext cx="8096250" cy="4840296"/>
        </p:xfrm>
        <a:graphic>
          <a:graphicData uri="http://schemas.openxmlformats.org/drawingml/2006/table">
            <a:tbl>
              <a:tblPr/>
              <a:tblGrid>
                <a:gridCol w="5680075"/>
                <a:gridCol w="1133475"/>
                <a:gridCol w="1282700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100% </a:t>
                      </a:r>
                      <a:r>
                        <a:rPr kumimoji="0" lang="uk-U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кожному стовпчику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775" marR="6775" marT="6777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Березень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Квітень 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Петро Порошенко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24,9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32,9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Юл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я Тимошенко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8,2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Серг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й Т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г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7,3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Михайло Добк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Петро Симоненко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3,6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Анатол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й Гриценко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Олег Ляшко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3,5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Ольга Богомолець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Олег Тягнибок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1,7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Олег Царьов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Натал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я Королевська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Дмитро Ярош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0,9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НШИЙ КАНДИДАТ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ПРОТИ ВС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Х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9,7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ВIДМОВА ВIД ВIДПОВIДI/ НЕ ЗНАЮ/ ВАЖКО СКАЗАТИ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14,6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 ПРИЙМАВ БИ УЧАСТI У ВИБОРАХ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smtClean="0"/>
              <a:t>Імітація виборів Президента України</a:t>
            </a:r>
            <a:br>
              <a:rPr lang="uk-UA" b="1" smtClean="0"/>
            </a:br>
            <a:r>
              <a:rPr lang="uk-UA" sz="1600" i="1" smtClean="0"/>
              <a:t>(Серед тих хто планує брати участь у голосуванні та визначився з власним вибором) </a:t>
            </a:r>
            <a:r>
              <a:rPr lang="uk-UA" sz="1600" smtClean="0"/>
              <a:t>(%)</a:t>
            </a:r>
            <a:endParaRPr lang="ru-RU" sz="160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71E73C-7433-41E8-AD91-30B84145F2CF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  <p:graphicFrame>
        <p:nvGraphicFramePr>
          <p:cNvPr id="25603" name="Объект 2"/>
          <p:cNvGraphicFramePr>
            <a:graphicFrameLocks noGrp="1"/>
          </p:cNvGraphicFramePr>
          <p:nvPr>
            <p:ph idx="1"/>
          </p:nvPr>
        </p:nvGraphicFramePr>
        <p:xfrm>
          <a:off x="-6350" y="1422400"/>
          <a:ext cx="9099550" cy="5127625"/>
        </p:xfrm>
        <a:graphic>
          <a:graphicData uri="http://schemas.openxmlformats.org/presentationml/2006/ole">
            <p:oleObj spid="_x0000_s25603" r:id="rId3" imgW="9102117" imgH="512718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smtClean="0"/>
              <a:t>Імітація виборів Президента України</a:t>
            </a:r>
            <a:r>
              <a:rPr lang="uk-UA" smtClean="0"/>
              <a:t/>
            </a:r>
            <a:br>
              <a:rPr lang="uk-UA" smtClean="0"/>
            </a:br>
            <a:r>
              <a:rPr lang="uk-UA" sz="1400" b="1" i="1" smtClean="0"/>
              <a:t>Динаміка</a:t>
            </a:r>
            <a:endParaRPr lang="ru-RU" sz="1400" b="1" i="1" smtClean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972E11-3DB6-4EEA-B27A-C7C2B531E145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  <p:graphicFrame>
        <p:nvGraphicFramePr>
          <p:cNvPr id="6" name="Group 74"/>
          <p:cNvGraphicFramePr>
            <a:graphicFrameLocks noGrp="1"/>
          </p:cNvGraphicFramePr>
          <p:nvPr/>
        </p:nvGraphicFramePr>
        <p:xfrm>
          <a:off x="477838" y="1274763"/>
          <a:ext cx="8264586" cy="5082665"/>
        </p:xfrm>
        <a:graphic>
          <a:graphicData uri="http://schemas.openxmlformats.org/drawingml/2006/table">
            <a:tbl>
              <a:tblPr/>
              <a:tblGrid>
                <a:gridCol w="5797431"/>
                <a:gridCol w="1157867"/>
                <a:gridCol w="1309288"/>
              </a:tblGrid>
              <a:tr h="56328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charset="0"/>
                        </a:rPr>
                        <a:t>100% </a:t>
                      </a:r>
                      <a:r>
                        <a:rPr kumimoji="0" lang="uk-U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charset="0"/>
                        </a:rPr>
                        <a:t>по кожному стовпчику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6775" marR="6775" marT="6777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Березень</a:t>
                      </a:r>
                      <a:endParaRPr 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Квітень </a:t>
                      </a:r>
                      <a:endParaRPr 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Петро Порошенко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en-US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36</a:t>
                      </a:r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,2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48,4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Юл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я Тимошенко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12,0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14,0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Серг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й Т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г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пко</a:t>
                      </a:r>
                      <a:endParaRPr lang="ru-RU" sz="12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10,0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7,4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Михайло </a:t>
                      </a:r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Добк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5,3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6,0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Петро Симоненко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5,0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5,6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Анатол</a:t>
                      </a:r>
                      <a:r>
                        <a:rPr lang="en-US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й Гриценко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4,6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Олег Ляшко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5,0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4,6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Ольга </a:t>
                      </a:r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Богомолець</a:t>
                      </a:r>
                      <a:endParaRPr lang="ru-RU" sz="12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-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3,6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Олег Тягнибок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2,5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2,1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Олег Царьов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-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1,1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Дмитро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Ярош</a:t>
                      </a:r>
                      <a:endParaRPr lang="ru-RU" sz="12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1,4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Натал</a:t>
                      </a:r>
                      <a:r>
                        <a:rPr lang="en-US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я Королевська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-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45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НШИЙ КАНДИДАТ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4,4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1,1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Заголовок 1"/>
          <p:cNvSpPr>
            <a:spLocks noGrp="1"/>
          </p:cNvSpPr>
          <p:nvPr>
            <p:ph type="title"/>
          </p:nvPr>
        </p:nvSpPr>
        <p:spPr>
          <a:xfrm>
            <a:off x="273050" y="342900"/>
            <a:ext cx="8870950" cy="925513"/>
          </a:xfrm>
        </p:spPr>
        <p:txBody>
          <a:bodyPr/>
          <a:lstStyle/>
          <a:p>
            <a:r>
              <a:rPr lang="uk-UA" smtClean="0"/>
              <a:t>Скажіть, незалежно від того кого із кандидатів Ви підтримуєте, на Вашу думку, хто все-таки переможе на виборах і стане майбутнім Президентом України?</a:t>
            </a:r>
            <a:r>
              <a:rPr lang="en-US" smtClean="0"/>
              <a:t> </a:t>
            </a:r>
            <a:r>
              <a:rPr lang="uk-UA" smtClean="0"/>
              <a:t>(%)</a:t>
            </a:r>
            <a:endParaRPr lang="ru-RU" sz="1400" i="1" smtClean="0"/>
          </a:p>
        </p:txBody>
      </p:sp>
      <p:sp>
        <p:nvSpPr>
          <p:cNvPr id="9219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1F9D5F8C-A9E5-4184-B0C2-88AE8CA620C9}" type="slidenum">
              <a:rPr lang="ru-RU" sz="1600" smtClean="0"/>
              <a:pPr eaLnBrk="1" hangingPunct="1">
                <a:defRPr/>
              </a:pPr>
              <a:t>13</a:t>
            </a:fld>
            <a:endParaRPr lang="ru-RU" sz="1600" smtClean="0"/>
          </a:p>
        </p:txBody>
      </p:sp>
      <p:graphicFrame>
        <p:nvGraphicFramePr>
          <p:cNvPr id="31747" name="Объект 2"/>
          <p:cNvGraphicFramePr>
            <a:graphicFrameLocks noGrp="1"/>
          </p:cNvGraphicFramePr>
          <p:nvPr>
            <p:ph idx="1"/>
          </p:nvPr>
        </p:nvGraphicFramePr>
        <p:xfrm>
          <a:off x="-358775" y="1576388"/>
          <a:ext cx="8947150" cy="5040312"/>
        </p:xfrm>
        <a:graphic>
          <a:graphicData uri="http://schemas.openxmlformats.org/presentationml/2006/ole">
            <p:oleObj spid="_x0000_s31747" r:id="rId3" imgW="8949704" imgH="5041829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Скажіть, незалежно від того кого із кандидатів Ви підтримуєте, на Вашу думку, хто все-таки переможе на виборах і стане майбутнім Президентом України?</a:t>
            </a:r>
            <a:r>
              <a:rPr lang="en-US" smtClean="0"/>
              <a:t> </a:t>
            </a:r>
            <a:r>
              <a:rPr lang="uk-UA" smtClean="0"/>
              <a:t>(%)</a:t>
            </a:r>
            <a:br>
              <a:rPr lang="uk-UA" smtClean="0"/>
            </a:br>
            <a:r>
              <a:rPr lang="uk-UA" sz="1400" b="1" i="1" smtClean="0"/>
              <a:t>Динаміка</a:t>
            </a:r>
            <a:endParaRPr lang="ru-RU" sz="1400" b="1" i="1" smtClean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7B3FC1-E99F-4211-959F-2A918C43FFEE}" type="slidenum">
              <a:rPr lang="ru-RU" smtClean="0"/>
              <a:pPr>
                <a:defRPr/>
              </a:pPr>
              <a:t>14</a:t>
            </a:fld>
            <a:endParaRPr lang="ru-RU" dirty="0"/>
          </a:p>
        </p:txBody>
      </p:sp>
      <p:graphicFrame>
        <p:nvGraphicFramePr>
          <p:cNvPr id="5" name="Group 74"/>
          <p:cNvGraphicFramePr>
            <a:graphicFrameLocks noGrp="1"/>
          </p:cNvGraphicFramePr>
          <p:nvPr/>
        </p:nvGraphicFramePr>
        <p:xfrm>
          <a:off x="538163" y="1323975"/>
          <a:ext cx="8096250" cy="4828380"/>
        </p:xfrm>
        <a:graphic>
          <a:graphicData uri="http://schemas.openxmlformats.org/drawingml/2006/table">
            <a:tbl>
              <a:tblPr/>
              <a:tblGrid>
                <a:gridCol w="5679347"/>
                <a:gridCol w="1134283"/>
                <a:gridCol w="1282620"/>
              </a:tblGrid>
              <a:tr h="52808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charset="0"/>
                        </a:rPr>
                        <a:t>100% </a:t>
                      </a:r>
                      <a:r>
                        <a:rPr kumimoji="0" lang="uk-U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charset="0"/>
                        </a:rPr>
                        <a:t>по кожному стовпчику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6775" marR="6775" marT="6777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Березень</a:t>
                      </a:r>
                      <a:endParaRPr 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Квітень </a:t>
                      </a:r>
                      <a:endParaRPr 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Петро Порошенко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23,6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38,7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Юл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я Тимошенко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8,8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8,6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Серг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й Т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г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пко</a:t>
                      </a:r>
                      <a:endParaRPr lang="ru-RU" sz="12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3,6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Михайло </a:t>
                      </a:r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Добк</a:t>
                      </a:r>
                      <a:r>
                        <a:rPr lang="en-US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0,7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1,9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Олег Ляшко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0,8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Петро Симоненко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0,9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Анатол</a:t>
                      </a:r>
                      <a:r>
                        <a:rPr lang="en-US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й Гриценко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0,6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Ольга Богомолець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-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Олег Царьов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-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Олег </a:t>
                      </a:r>
                      <a:r>
                        <a:rPr lang="ru-RU" sz="12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Тягнибок</a:t>
                      </a:r>
                      <a:endParaRPr lang="ru-RU" sz="12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0,6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Дмитро Ярош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0,3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Натал</a:t>
                      </a:r>
                      <a:r>
                        <a:rPr lang="en-US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я Королевська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-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I</a:t>
                      </a:r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НШИЙ КАНДИДАТ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2.9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0,6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1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200" b="0" i="0" u="none" strike="noStrike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ВIДМОВА ВIД ВIДПОВIДI/ НЕ ЗНАЮ/ ВАЖКО СКАЗАТИ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/>
                      <a:r>
                        <a:rPr lang="uk-UA" sz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j-lt"/>
                        </a:rPr>
                        <a:t>50,6</a:t>
                      </a:r>
                      <a:endParaRPr lang="ru-RU" sz="12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ru-RU" sz="12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44,3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title"/>
          </p:nvPr>
        </p:nvSpPr>
        <p:spPr>
          <a:xfrm>
            <a:off x="244475" y="266700"/>
            <a:ext cx="8813800" cy="925513"/>
          </a:xfrm>
        </p:spPr>
        <p:txBody>
          <a:bodyPr/>
          <a:lstStyle/>
          <a:p>
            <a:r>
              <a:rPr lang="uk-UA" smtClean="0"/>
              <a:t>Рейтинг/ Антирейтинг/ Потенціал кандидатів (%)</a:t>
            </a:r>
            <a:endParaRPr lang="ru-RU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08E0B347-CF1B-4753-853F-95BF545DD645}" type="slidenum">
              <a:rPr lang="ru-RU" sz="1600" smtClean="0"/>
              <a:pPr eaLnBrk="1" hangingPunct="1">
                <a:defRPr/>
              </a:pPr>
              <a:t>15</a:t>
            </a:fld>
            <a:endParaRPr lang="ru-RU" sz="1600" smtClean="0"/>
          </a:p>
        </p:txBody>
      </p:sp>
      <p:graphicFrame>
        <p:nvGraphicFramePr>
          <p:cNvPr id="30915" name="Group 195"/>
          <p:cNvGraphicFramePr>
            <a:graphicFrameLocks noGrp="1"/>
          </p:cNvGraphicFramePr>
          <p:nvPr/>
        </p:nvGraphicFramePr>
        <p:xfrm>
          <a:off x="209550" y="2039938"/>
          <a:ext cx="8763000" cy="3651256"/>
        </p:xfrm>
        <a:graphic>
          <a:graphicData uri="http://schemas.openxmlformats.org/drawingml/2006/table">
            <a:tbl>
              <a:tblPr/>
              <a:tblGrid>
                <a:gridCol w="2733675"/>
                <a:gridCol w="895350"/>
                <a:gridCol w="1133475"/>
                <a:gridCol w="1104900"/>
                <a:gridCol w="942975"/>
                <a:gridCol w="942975"/>
                <a:gridCol w="1009650"/>
              </a:tblGrid>
              <a:tr h="7032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uk-UA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8894" marR="8894" marT="889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870C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Рейтинг</a:t>
                      </a:r>
                      <a:endParaRPr kumimoji="0" lang="uk-UA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8894" marR="8894" marT="889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870C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Другий вибір</a:t>
                      </a:r>
                      <a:endParaRPr kumimoji="0" lang="uk-UA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8894" marR="8894" marT="889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870C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Антирейтинг</a:t>
                      </a:r>
                      <a:endParaRPr kumimoji="0" lang="uk-UA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8894" marR="8894" marT="889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870C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ПОТЕНЦІАЛ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(1+2 вибір) </a:t>
                      </a:r>
                      <a:endParaRPr kumimoji="0" lang="uk-UA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8894" marR="8894" marT="889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870C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Баланс (Потенціал-Антирейтинг</a:t>
                      </a:r>
                      <a:endParaRPr kumimoji="0" lang="uk-UA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8894" marR="8894" marT="889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870C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Cyr"/>
                          <a:cs typeface="Arial" charset="0"/>
                        </a:rPr>
                        <a:t>Прогноз перемоги респондентів</a:t>
                      </a:r>
                    </a:p>
                  </a:txBody>
                  <a:tcPr marL="8894" marR="8894" marT="889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870C8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Петро Порошенко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32,9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43,8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38,1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38,7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Юлiя Тимошенко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23,4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18,4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-5,0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8,6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Сергiй Тiгiпко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-7,5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Михайло Добкін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34,1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-27,0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Петро Симоненко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28,5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-22,7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Анатолій Гриценко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7,6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Олег Ляшко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13,7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-6,2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Ольга Богомолець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6,6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Олег Тягнибок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19,3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-15,1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Олег Царьов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31,8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-30,1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Дмитро Ярош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22,6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-21,1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Наталія Королевська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E08C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21,1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FFA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-20,6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3" name="Объект 4"/>
          <p:cNvGraphicFramePr>
            <a:graphicFrameLocks noGrp="1"/>
          </p:cNvGraphicFramePr>
          <p:nvPr>
            <p:ph idx="1"/>
          </p:nvPr>
        </p:nvGraphicFramePr>
        <p:xfrm>
          <a:off x="160338" y="1214438"/>
          <a:ext cx="8816975" cy="5218112"/>
        </p:xfrm>
        <a:graphic>
          <a:graphicData uri="http://schemas.openxmlformats.org/presentationml/2006/ole">
            <p:oleObj spid="_x0000_s33793" r:id="rId3" imgW="8821677" imgH="5218628" progId="Excel.Sheet.8">
              <p:embed/>
            </p:oleObj>
          </a:graphicData>
        </a:graphic>
      </p:graphicFrame>
      <p:sp>
        <p:nvSpPr>
          <p:cNvPr id="717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7A175263-A37E-468B-8F3D-145B67E8DECA}" type="slidenum">
              <a:rPr lang="ru-RU" sz="1600" smtClean="0"/>
              <a:pPr eaLnBrk="1" hangingPunct="1">
                <a:defRPr/>
              </a:pPr>
              <a:t>16</a:t>
            </a:fld>
            <a:endParaRPr lang="ru-RU" sz="1600" smtClean="0"/>
          </a:p>
        </p:txBody>
      </p:sp>
      <p:sp>
        <p:nvSpPr>
          <p:cNvPr id="3379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Наскільки Ви впевнені у власному виборі кандидата? (%)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За кого Ви проголосуєте, якщо у другому турі залишаться кандидатури…? (%)</a:t>
            </a:r>
            <a:endParaRPr lang="ru-RU" smtClean="0"/>
          </a:p>
        </p:txBody>
      </p:sp>
      <p:graphicFrame>
        <p:nvGraphicFramePr>
          <p:cNvPr id="35842" name="Объект 4"/>
          <p:cNvGraphicFramePr>
            <a:graphicFrameLocks noGrp="1"/>
          </p:cNvGraphicFramePr>
          <p:nvPr>
            <p:ph idx="1"/>
          </p:nvPr>
        </p:nvGraphicFramePr>
        <p:xfrm>
          <a:off x="441325" y="1660525"/>
          <a:ext cx="8318500" cy="3127375"/>
        </p:xfrm>
        <a:graphic>
          <a:graphicData uri="http://schemas.openxmlformats.org/presentationml/2006/ole">
            <p:oleObj spid="_x0000_s35842" r:id="rId3" imgW="8321761" imgH="3127519" progId="Excel.Sheet.8">
              <p:embed/>
            </p:oleObj>
          </a:graphicData>
        </a:graphic>
      </p:graphicFrame>
      <p:sp>
        <p:nvSpPr>
          <p:cNvPr id="32772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76E0746B-A164-43E0-B713-460FF2DBB144}" type="slidenum">
              <a:rPr lang="ru-RU" sz="1600" smtClean="0"/>
              <a:pPr eaLnBrk="1" hangingPunct="1">
                <a:defRPr/>
              </a:pPr>
              <a:t>17</a:t>
            </a:fld>
            <a:endParaRPr lang="ru-RU" sz="1600" smtClean="0"/>
          </a:p>
        </p:txBody>
      </p:sp>
      <p:graphicFrame>
        <p:nvGraphicFramePr>
          <p:cNvPr id="35844" name="Object 4"/>
          <p:cNvGraphicFramePr>
            <a:graphicFrameLocks/>
          </p:cNvGraphicFramePr>
          <p:nvPr/>
        </p:nvGraphicFramePr>
        <p:xfrm>
          <a:off x="74613" y="4965700"/>
          <a:ext cx="8875712" cy="1438275"/>
        </p:xfrm>
        <a:graphic>
          <a:graphicData uri="http://schemas.openxmlformats.org/presentationml/2006/ole">
            <p:oleObj spid="_x0000_s35844" r:id="rId4" imgW="8876545" imgH="143878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За кого Ви проголосуєте, якщо у другому турі залишаться кандидатури…? (%)</a:t>
            </a:r>
            <a:endParaRPr lang="ru-RU" smtClean="0"/>
          </a:p>
        </p:txBody>
      </p:sp>
      <p:graphicFrame>
        <p:nvGraphicFramePr>
          <p:cNvPr id="36866" name="Объект 4"/>
          <p:cNvGraphicFramePr>
            <a:graphicFrameLocks noGrp="1"/>
          </p:cNvGraphicFramePr>
          <p:nvPr>
            <p:ph idx="1"/>
          </p:nvPr>
        </p:nvGraphicFramePr>
        <p:xfrm>
          <a:off x="441325" y="1660525"/>
          <a:ext cx="8318500" cy="3127375"/>
        </p:xfrm>
        <a:graphic>
          <a:graphicData uri="http://schemas.openxmlformats.org/presentationml/2006/ole">
            <p:oleObj spid="_x0000_s36866" r:id="rId3" imgW="8321761" imgH="3127519" progId="Excel.Sheet.8">
              <p:embed/>
            </p:oleObj>
          </a:graphicData>
        </a:graphic>
      </p:graphicFrame>
      <p:sp>
        <p:nvSpPr>
          <p:cNvPr id="32772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A6EF3C37-6FF0-471F-89AA-EFFC5B1D47B9}" type="slidenum">
              <a:rPr lang="ru-RU" sz="1600" smtClean="0"/>
              <a:pPr eaLnBrk="1" hangingPunct="1">
                <a:defRPr/>
              </a:pPr>
              <a:t>18</a:t>
            </a:fld>
            <a:endParaRPr lang="ru-RU" sz="1600" smtClean="0"/>
          </a:p>
        </p:txBody>
      </p:sp>
      <p:graphicFrame>
        <p:nvGraphicFramePr>
          <p:cNvPr id="36868" name="Object 4"/>
          <p:cNvGraphicFramePr>
            <a:graphicFrameLocks/>
          </p:cNvGraphicFramePr>
          <p:nvPr/>
        </p:nvGraphicFramePr>
        <p:xfrm>
          <a:off x="74613" y="4965700"/>
          <a:ext cx="8875712" cy="1438275"/>
        </p:xfrm>
        <a:graphic>
          <a:graphicData uri="http://schemas.openxmlformats.org/presentationml/2006/ole">
            <p:oleObj spid="_x0000_s36868" r:id="rId4" imgW="8876545" imgH="143878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За кого Ви проголосуєте, якщо у другому турі залишаться кандидатури…? (%)</a:t>
            </a:r>
            <a:endParaRPr lang="ru-RU" smtClean="0"/>
          </a:p>
        </p:txBody>
      </p:sp>
      <p:graphicFrame>
        <p:nvGraphicFramePr>
          <p:cNvPr id="37890" name="Объект 4"/>
          <p:cNvGraphicFramePr>
            <a:graphicFrameLocks noGrp="1"/>
          </p:cNvGraphicFramePr>
          <p:nvPr>
            <p:ph idx="1"/>
          </p:nvPr>
        </p:nvGraphicFramePr>
        <p:xfrm>
          <a:off x="441325" y="1660525"/>
          <a:ext cx="8318500" cy="3127375"/>
        </p:xfrm>
        <a:graphic>
          <a:graphicData uri="http://schemas.openxmlformats.org/presentationml/2006/ole">
            <p:oleObj spid="_x0000_s37890" r:id="rId3" imgW="8321761" imgH="3127519" progId="Excel.Sheet.8">
              <p:embed/>
            </p:oleObj>
          </a:graphicData>
        </a:graphic>
      </p:graphicFrame>
      <p:sp>
        <p:nvSpPr>
          <p:cNvPr id="32772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D16A8FD3-0F18-4571-ACF7-9F3B6BA7204A}" type="slidenum">
              <a:rPr lang="ru-RU" sz="1600" smtClean="0"/>
              <a:pPr eaLnBrk="1" hangingPunct="1">
                <a:defRPr/>
              </a:pPr>
              <a:t>19</a:t>
            </a:fld>
            <a:endParaRPr lang="ru-RU" sz="1600" smtClean="0"/>
          </a:p>
        </p:txBody>
      </p:sp>
      <p:graphicFrame>
        <p:nvGraphicFramePr>
          <p:cNvPr id="37892" name="Object 4"/>
          <p:cNvGraphicFramePr>
            <a:graphicFrameLocks/>
          </p:cNvGraphicFramePr>
          <p:nvPr/>
        </p:nvGraphicFramePr>
        <p:xfrm>
          <a:off x="74613" y="4965700"/>
          <a:ext cx="8875712" cy="1438275"/>
        </p:xfrm>
        <a:graphic>
          <a:graphicData uri="http://schemas.openxmlformats.org/presentationml/2006/ole">
            <p:oleObj spid="_x0000_s37892" r:id="rId4" imgW="8876545" imgH="143878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Заголовок 1"/>
          <p:cNvSpPr>
            <a:spLocks noGrp="1"/>
          </p:cNvSpPr>
          <p:nvPr>
            <p:ph type="title"/>
          </p:nvPr>
        </p:nvSpPr>
        <p:spPr>
          <a:xfrm>
            <a:off x="273050" y="342900"/>
            <a:ext cx="8870950" cy="925513"/>
          </a:xfrm>
        </p:spPr>
        <p:txBody>
          <a:bodyPr/>
          <a:lstStyle/>
          <a:p>
            <a:r>
              <a:rPr lang="uk-UA" smtClean="0"/>
              <a:t> На Вашу думку, які першочергові завдання стоять перед майбутнім Президентом України? (%)</a:t>
            </a:r>
            <a:endParaRPr lang="ru-RU" sz="1400" i="1" smtClean="0"/>
          </a:p>
        </p:txBody>
      </p:sp>
      <p:sp>
        <p:nvSpPr>
          <p:cNvPr id="9219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16663313-BEDE-4878-AEBF-1D87A27B16BF}" type="slidenum">
              <a:rPr lang="ru-RU" sz="1600" smtClean="0"/>
              <a:pPr eaLnBrk="1" hangingPunct="1">
                <a:defRPr/>
              </a:pPr>
              <a:t>20</a:t>
            </a:fld>
            <a:endParaRPr lang="ru-RU" sz="1600" smtClean="0"/>
          </a:p>
        </p:txBody>
      </p:sp>
      <p:graphicFrame>
        <p:nvGraphicFramePr>
          <p:cNvPr id="38915" name="Объект 2"/>
          <p:cNvGraphicFramePr>
            <a:graphicFrameLocks noGrp="1"/>
          </p:cNvGraphicFramePr>
          <p:nvPr>
            <p:ph idx="1"/>
          </p:nvPr>
        </p:nvGraphicFramePr>
        <p:xfrm>
          <a:off x="50800" y="1303338"/>
          <a:ext cx="8947150" cy="5294312"/>
        </p:xfrm>
        <a:graphic>
          <a:graphicData uri="http://schemas.openxmlformats.org/presentationml/2006/ole">
            <p:oleObj spid="_x0000_s38915" r:id="rId3" imgW="8949704" imgH="5291787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Якби найближчим часом відбувся референдум з приводу вступу України до…</a:t>
            </a:r>
            <a:br>
              <a:rPr lang="uk-UA" smtClean="0"/>
            </a:br>
            <a:r>
              <a:rPr lang="uk-UA" smtClean="0"/>
              <a:t>…як би Ви проголосували?</a:t>
            </a:r>
            <a:r>
              <a:rPr lang="uk-UA" b="1" smtClean="0"/>
              <a:t> </a:t>
            </a:r>
            <a:r>
              <a:rPr lang="uk-UA" smtClean="0"/>
              <a:t>(%)</a:t>
            </a:r>
            <a:endParaRPr lang="ru-RU" smtClean="0"/>
          </a:p>
        </p:txBody>
      </p:sp>
      <p:graphicFrame>
        <p:nvGraphicFramePr>
          <p:cNvPr id="52226" name="Місце для вмісту 4"/>
          <p:cNvGraphicFramePr>
            <a:graphicFrameLocks noGrp="1"/>
          </p:cNvGraphicFramePr>
          <p:nvPr>
            <p:ph idx="1"/>
          </p:nvPr>
        </p:nvGraphicFramePr>
        <p:xfrm>
          <a:off x="50800" y="1711325"/>
          <a:ext cx="9042400" cy="4849813"/>
        </p:xfrm>
        <a:graphic>
          <a:graphicData uri="http://schemas.openxmlformats.org/presentationml/2006/ole">
            <p:oleObj spid="_x0000_s52226" r:id="rId3" imgW="9047248" imgH="4846740" progId="Excel.Sheet.8">
              <p:embed/>
            </p:oleObj>
          </a:graphicData>
        </a:graphic>
      </p:graphicFrame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7F9744-E8DD-4133-A505-43A1D3F08936}" type="slidenum">
              <a:rPr lang="ru-RU" smtClean="0"/>
              <a:pPr>
                <a:defRPr/>
              </a:pPr>
              <a:t>21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49" name="Объект 4"/>
          <p:cNvGraphicFramePr>
            <a:graphicFrameLocks noGrp="1"/>
          </p:cNvGraphicFramePr>
          <p:nvPr>
            <p:ph idx="1"/>
          </p:nvPr>
        </p:nvGraphicFramePr>
        <p:xfrm>
          <a:off x="160338" y="1214438"/>
          <a:ext cx="8816975" cy="5218112"/>
        </p:xfrm>
        <a:graphic>
          <a:graphicData uri="http://schemas.openxmlformats.org/presentationml/2006/ole">
            <p:oleObj spid="_x0000_s53249" r:id="rId3" imgW="8821677" imgH="5218628" progId="Excel.Sheet.8">
              <p:embed/>
            </p:oleObj>
          </a:graphicData>
        </a:graphic>
      </p:graphicFrame>
      <p:sp>
        <p:nvSpPr>
          <p:cNvPr id="717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90C934D3-B221-4717-A9E4-3DF39332AEC4}" type="slidenum">
              <a:rPr lang="ru-RU" sz="1600" smtClean="0"/>
              <a:pPr eaLnBrk="1" hangingPunct="1">
                <a:defRPr/>
              </a:pPr>
              <a:t>22</a:t>
            </a:fld>
            <a:endParaRPr lang="ru-RU" sz="1600" smtClean="0"/>
          </a:p>
        </p:txBody>
      </p:sp>
      <p:sp>
        <p:nvSpPr>
          <p:cNvPr id="53251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smtClean="0"/>
              <a:t>Уявіть, будь ласка, що зараз відбувається референдум з питання про те, куди вступати Україні – до Європейського Союзу чи до Митного Союзу з Росією, Білоруссю і Казахстаном. Ви можете проголосувати за вступ до Європейського Союзу або за вступ до Митного союзу. Який Ваш вибір? </a:t>
            </a:r>
            <a:r>
              <a:rPr lang="uk-UA" sz="1400" smtClean="0"/>
              <a:t>(%)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smtClean="0"/>
              <a:t>Уявіть, будь ласка, що зараз відбувається референдум з питання про те, куди вступати Україні – до Європейського Союзу чи до Митного Союзу з Росією, Білоруссю і Казахстаном. Ви можете проголосувати за вступ до Європейського Союзу або за вступ до Митного союзу. Який Ваш вибір? </a:t>
            </a:r>
            <a:r>
              <a:rPr lang="uk-UA" sz="1400" smtClean="0"/>
              <a:t>(%) </a:t>
            </a:r>
            <a:r>
              <a:rPr lang="uk-UA" smtClean="0"/>
              <a:t/>
            </a:r>
            <a:br>
              <a:rPr lang="uk-UA" smtClean="0"/>
            </a:br>
            <a:r>
              <a:rPr lang="uk-UA" sz="1400" b="1" i="1" smtClean="0"/>
              <a:t>Динаміка</a:t>
            </a:r>
            <a:endParaRPr lang="ru-RU" sz="1400" b="1" i="1" smtClean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6AE8FC-D35D-4172-AFD1-8A972CBF627A}" type="slidenum">
              <a:rPr lang="ru-RU" smtClean="0"/>
              <a:pPr>
                <a:defRPr/>
              </a:pPr>
              <a:t>23</a:t>
            </a:fld>
            <a:endParaRPr lang="ru-RU" dirty="0"/>
          </a:p>
        </p:txBody>
      </p:sp>
      <p:graphicFrame>
        <p:nvGraphicFramePr>
          <p:cNvPr id="49182" name="Group 30"/>
          <p:cNvGraphicFramePr>
            <a:graphicFrameLocks noGrp="1"/>
          </p:cNvGraphicFramePr>
          <p:nvPr/>
        </p:nvGraphicFramePr>
        <p:xfrm>
          <a:off x="657225" y="2292350"/>
          <a:ext cx="8096250" cy="2144714"/>
        </p:xfrm>
        <a:graphic>
          <a:graphicData uri="http://schemas.openxmlformats.org/drawingml/2006/table">
            <a:tbl>
              <a:tblPr/>
              <a:tblGrid>
                <a:gridCol w="5680075"/>
                <a:gridCol w="1133475"/>
                <a:gridCol w="1282700"/>
              </a:tblGrid>
              <a:tr h="59372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100% </a:t>
                      </a:r>
                      <a:r>
                        <a:rPr kumimoji="0" lang="uk-U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кожному стовпчику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775" marR="6775" marT="6777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Березень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Квітень </a:t>
                      </a:r>
                      <a:endParaRPr kumimoji="0" 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Проголосував би за вступ до Європейського Союзу		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52</a:t>
                      </a:r>
                      <a:r>
                        <a:rPr kumimoji="0" lang="uk-UA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200" b="1" i="0" u="none" strike="noStrike" dirty="0">
                          <a:effectLst/>
                          <a:latin typeface="Arial Cyr"/>
                        </a:rPr>
                        <a:t>52,9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Проголосував би за вступ до Митного Союзу з Росiєю, Бiлоруссю та Казахстаном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25,6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200" b="1" i="0" u="none" strike="noStrike" dirty="0">
                          <a:effectLst/>
                          <a:latin typeface="Arial Cyr"/>
                        </a:rPr>
                        <a:t>26,1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Не приймав би участi в референдумi	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10,3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200" b="1" i="0" u="none" strike="noStrike" dirty="0">
                          <a:effectLst/>
                          <a:latin typeface="Arial Cyr"/>
                        </a:rPr>
                        <a:t>9,4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ВВ/ ВIДМОВА ВIД ВIДПОВIДI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12,1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200" b="1" i="0" u="none" strike="noStrike" dirty="0">
                          <a:effectLst/>
                          <a:latin typeface="Arial Cyr"/>
                        </a:rPr>
                        <a:t>11,5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5" name="Объект 4"/>
          <p:cNvGraphicFramePr>
            <a:graphicFrameLocks noGrp="1"/>
          </p:cNvGraphicFramePr>
          <p:nvPr>
            <p:ph idx="1"/>
          </p:nvPr>
        </p:nvGraphicFramePr>
        <p:xfrm>
          <a:off x="0" y="1223963"/>
          <a:ext cx="9282113" cy="5494337"/>
        </p:xfrm>
        <a:graphic>
          <a:graphicData uri="http://schemas.openxmlformats.org/presentationml/2006/ole">
            <p:oleObj spid="_x0000_s57345" r:id="rId3" imgW="8821677" imgH="5218628" progId="Excel.Sheet.8">
              <p:embed/>
            </p:oleObj>
          </a:graphicData>
        </a:graphic>
      </p:graphicFrame>
      <p:sp>
        <p:nvSpPr>
          <p:cNvPr id="717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36875CA7-6FD7-4917-8586-75B05339761A}" type="slidenum">
              <a:rPr lang="ru-RU" sz="1600" smtClean="0"/>
              <a:pPr eaLnBrk="1" hangingPunct="1">
                <a:defRPr/>
              </a:pPr>
              <a:t>24</a:t>
            </a:fld>
            <a:endParaRPr lang="ru-RU" sz="1600" smtClean="0"/>
          </a:p>
        </p:txBody>
      </p:sp>
      <p:sp>
        <p:nvSpPr>
          <p:cNvPr id="57347" name="Заголовок 2"/>
          <p:cNvSpPr>
            <a:spLocks noGrp="1"/>
          </p:cNvSpPr>
          <p:nvPr>
            <p:ph type="title"/>
          </p:nvPr>
        </p:nvSpPr>
        <p:spPr>
          <a:xfrm>
            <a:off x="273050" y="95250"/>
            <a:ext cx="8870950" cy="925513"/>
          </a:xfrm>
        </p:spPr>
        <p:txBody>
          <a:bodyPr/>
          <a:lstStyle/>
          <a:p>
            <a:r>
              <a:rPr lang="uk-UA" sz="1600" smtClean="0"/>
              <a:t>Зараз активно обговорюється мовна ситуація в Україні. Як Ви вважаєте, яким чином мають співіснувати українська і російська мови в Україні? (%)</a:t>
            </a:r>
            <a:endParaRPr lang="uk-UA" sz="1200" b="1" i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Зараз активно обговорюється мовна ситуація в Україні. Як Ви вважаєте, яким чином мають співіснувати українська і російська мови в Україні? </a:t>
            </a:r>
            <a:br>
              <a:rPr lang="uk-UA" smtClean="0"/>
            </a:br>
            <a:r>
              <a:rPr lang="uk-UA" sz="1400" b="1" i="1" smtClean="0">
                <a:solidFill>
                  <a:srgbClr val="C00000"/>
                </a:solidFill>
              </a:rPr>
              <a:t>Розподіл за регіонами</a:t>
            </a:r>
            <a:endParaRPr lang="ru-RU" sz="1400" b="1" i="1" smtClean="0">
              <a:solidFill>
                <a:srgbClr val="C00000"/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F98F77-3EF5-4AEE-8BED-307ECE6835A9}" type="slidenum">
              <a:rPr lang="ru-RU" smtClean="0"/>
              <a:pPr>
                <a:defRPr/>
              </a:pPr>
              <a:t>25</a:t>
            </a:fld>
            <a:endParaRPr lang="ru-RU" dirty="0"/>
          </a:p>
        </p:txBody>
      </p:sp>
      <p:graphicFrame>
        <p:nvGraphicFramePr>
          <p:cNvPr id="58474" name="Group 106"/>
          <p:cNvGraphicFramePr>
            <a:graphicFrameLocks noGrp="1"/>
          </p:cNvGraphicFramePr>
          <p:nvPr/>
        </p:nvGraphicFramePr>
        <p:xfrm>
          <a:off x="157163" y="2200275"/>
          <a:ext cx="8809037" cy="2870200"/>
        </p:xfrm>
        <a:graphic>
          <a:graphicData uri="http://schemas.openxmlformats.org/drawingml/2006/table">
            <a:tbl>
              <a:tblPr/>
              <a:tblGrid>
                <a:gridCol w="2465387"/>
                <a:gridCol w="615950"/>
                <a:gridCol w="438150"/>
                <a:gridCol w="371475"/>
                <a:gridCol w="685800"/>
                <a:gridCol w="527050"/>
                <a:gridCol w="460375"/>
                <a:gridCol w="595313"/>
                <a:gridCol w="438150"/>
                <a:gridCol w="674687"/>
                <a:gridCol w="457200"/>
                <a:gridCol w="539750"/>
                <a:gridCol w="539750"/>
              </a:tblGrid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100% </a:t>
                      </a:r>
                      <a:r>
                        <a:rPr kumimoji="0" lang="uk-UA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кожному стовпчику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про+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Запор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жжя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Київ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вдень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 2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Харк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вська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Центр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Закарпатська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1C42"/>
                          </a:solidFill>
                          <a:effectLst/>
                          <a:latin typeface="Arial Cyr"/>
                          <a:cs typeface="Arial" charset="0"/>
                        </a:rPr>
                        <a:t>Україна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C1C42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Українська має бути єдиною державною 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 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оф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ц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йною мовою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23,0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59,0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43,0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54,7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67,3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72,3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24,0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57,0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45,0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37,3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Українська має бути державною мовою, росiйська може бути офiцiйною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42,3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38,3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33,0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28,0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33,0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18,7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22,3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28,0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38,7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28,0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28,0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31,7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Обидвi мають бути державними мовами в Українi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31,3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23,0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44,7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11,3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69,0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36,7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13,7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26,0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28,9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нша думка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ВВ/ В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ДМОВА В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Д В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ДПОВ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Д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I/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7,0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1,9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393" name="Объект 4"/>
          <p:cNvGraphicFramePr>
            <a:graphicFrameLocks noGrp="1"/>
          </p:cNvGraphicFramePr>
          <p:nvPr>
            <p:ph idx="1"/>
          </p:nvPr>
        </p:nvGraphicFramePr>
        <p:xfrm>
          <a:off x="160338" y="1214438"/>
          <a:ext cx="8816975" cy="5218112"/>
        </p:xfrm>
        <a:graphic>
          <a:graphicData uri="http://schemas.openxmlformats.org/presentationml/2006/ole">
            <p:oleObj spid="_x0000_s59393" r:id="rId3" imgW="8821677" imgH="5218628" progId="Excel.Sheet.8">
              <p:embed/>
            </p:oleObj>
          </a:graphicData>
        </a:graphic>
      </p:graphicFrame>
      <p:sp>
        <p:nvSpPr>
          <p:cNvPr id="717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33864AFB-C463-4BDC-8CE7-50BDA3BDCAD3}" type="slidenum">
              <a:rPr lang="ru-RU" sz="1600" smtClean="0"/>
              <a:pPr eaLnBrk="1" hangingPunct="1">
                <a:defRPr/>
              </a:pPr>
              <a:t>26</a:t>
            </a:fld>
            <a:endParaRPr lang="ru-RU" sz="1600" smtClean="0"/>
          </a:p>
        </p:txBody>
      </p:sp>
      <p:sp>
        <p:nvSpPr>
          <p:cNvPr id="5939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Скажіть, прихильником якої форми державного устрою України Ви себе вважаєте? (%)</a:t>
            </a:r>
            <a:endParaRPr lang="uk-UA" sz="1600" i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Скажіть, прихильником якої форми державного устрою України Ви себе вважаєте? (%)</a:t>
            </a:r>
            <a:br>
              <a:rPr lang="uk-UA" smtClean="0"/>
            </a:br>
            <a:r>
              <a:rPr lang="uk-UA" sz="1400" b="1" i="1" smtClean="0">
                <a:solidFill>
                  <a:srgbClr val="C00000"/>
                </a:solidFill>
              </a:rPr>
              <a:t>Розподіл за регіонами</a:t>
            </a:r>
            <a:endParaRPr lang="ru-RU" sz="1400" b="1" i="1" smtClean="0">
              <a:solidFill>
                <a:srgbClr val="C00000"/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751E8F-4306-4CED-9459-D248427CEBFB}" type="slidenum">
              <a:rPr lang="ru-RU" smtClean="0"/>
              <a:pPr>
                <a:defRPr/>
              </a:pPr>
              <a:t>27</a:t>
            </a:fld>
            <a:endParaRPr lang="ru-RU" dirty="0"/>
          </a:p>
        </p:txBody>
      </p:sp>
      <p:graphicFrame>
        <p:nvGraphicFramePr>
          <p:cNvPr id="5" name="Group 88"/>
          <p:cNvGraphicFramePr>
            <a:graphicFrameLocks noGrp="1"/>
          </p:cNvGraphicFramePr>
          <p:nvPr/>
        </p:nvGraphicFramePr>
        <p:xfrm>
          <a:off x="157163" y="2200275"/>
          <a:ext cx="8809037" cy="2057399"/>
        </p:xfrm>
        <a:graphic>
          <a:graphicData uri="http://schemas.openxmlformats.org/drawingml/2006/table">
            <a:tbl>
              <a:tblPr/>
              <a:tblGrid>
                <a:gridCol w="2464921"/>
                <a:gridCol w="616416"/>
                <a:gridCol w="438701"/>
                <a:gridCol w="370924"/>
                <a:gridCol w="685683"/>
                <a:gridCol w="527559"/>
                <a:gridCol w="460497"/>
                <a:gridCol w="594621"/>
                <a:gridCol w="438142"/>
                <a:gridCol w="674873"/>
                <a:gridCol w="457738"/>
                <a:gridCol w="539481"/>
                <a:gridCol w="539481"/>
              </a:tblGrid>
              <a:tr h="60750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100% </a:t>
                      </a:r>
                      <a:r>
                        <a:rPr kumimoji="0" lang="uk-UA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кожному стовпчику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Дн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про+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Запор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жжя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Зах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Київ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вдень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 2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Харк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вська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Центр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Закарпатська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Cyr"/>
                          <a:cs typeface="Arial" charset="0"/>
                        </a:rPr>
                        <a:t>Україна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480596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 dirty="0" err="1">
                          <a:effectLst/>
                          <a:latin typeface="Arial Cyr"/>
                        </a:rPr>
                        <a:t>Ун</a:t>
                      </a:r>
                      <a:r>
                        <a:rPr lang="en-US" sz="1100" b="0" i="0" u="none" strike="noStrike" dirty="0" err="1">
                          <a:effectLst/>
                          <a:latin typeface="Arial Cyr"/>
                        </a:rPr>
                        <a:t>i</a:t>
                      </a:r>
                      <a:r>
                        <a:rPr lang="ru-RU" sz="1100" b="0" i="0" u="none" strike="noStrike" dirty="0" err="1">
                          <a:effectLst/>
                          <a:latin typeface="Arial Cyr"/>
                        </a:rPr>
                        <a:t>тарна</a:t>
                      </a:r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 держава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75,0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95,8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87,7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84,2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87,0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85,0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70,9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480596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Федеративна держава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17,8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4,8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4,2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55,3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36,8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5,8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>
                          <a:effectLst/>
                          <a:latin typeface="Arial Cyr"/>
                        </a:rPr>
                        <a:t>18,7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488703">
                <a:tc>
                  <a:txBody>
                    <a:bodyPr/>
                    <a:lstStyle/>
                    <a:p>
                      <a:pPr marL="36000" algn="l" fontAlgn="b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ВВ/ ВIДМОВА ВIД ВIДПОВIДI/НЕ ЗНАЮ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7,2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11,7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13,3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6,8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20,2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14,5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>
                          <a:effectLst/>
                          <a:latin typeface="Arial Cyr"/>
                        </a:rPr>
                        <a:t>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0" i="0" u="none" strike="noStrike" dirty="0">
                          <a:effectLst/>
                          <a:latin typeface="Arial Cyr"/>
                        </a:rPr>
                        <a:t>6,5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ru-RU" sz="1100" b="1" i="0" u="none" strike="noStrike" dirty="0">
                          <a:effectLst/>
                          <a:latin typeface="Arial Cyr"/>
                        </a:rPr>
                        <a:t>10,4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1" name="Объект 4"/>
          <p:cNvGraphicFramePr>
            <a:graphicFrameLocks noGrp="1"/>
          </p:cNvGraphicFramePr>
          <p:nvPr>
            <p:ph idx="1"/>
          </p:nvPr>
        </p:nvGraphicFramePr>
        <p:xfrm>
          <a:off x="160338" y="1214438"/>
          <a:ext cx="8816975" cy="5218112"/>
        </p:xfrm>
        <a:graphic>
          <a:graphicData uri="http://schemas.openxmlformats.org/presentationml/2006/ole">
            <p:oleObj spid="_x0000_s61441" r:id="rId3" imgW="8821677" imgH="5218628" progId="Excel.Sheet.8">
              <p:embed/>
            </p:oleObj>
          </a:graphicData>
        </a:graphic>
      </p:graphicFrame>
      <p:sp>
        <p:nvSpPr>
          <p:cNvPr id="717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1000" b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D5AB38E8-B26F-44F2-A4F8-F024FED4F8AE}" type="slidenum">
              <a:rPr lang="ru-RU" sz="1600" smtClean="0"/>
              <a:pPr eaLnBrk="1" hangingPunct="1">
                <a:defRPr/>
              </a:pPr>
              <a:t>28</a:t>
            </a:fld>
            <a:endParaRPr lang="ru-RU" sz="1600" smtClean="0"/>
          </a:p>
        </p:txBody>
      </p:sp>
      <p:sp>
        <p:nvSpPr>
          <p:cNvPr id="614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Якими б Ви хотiли бачити вiдносини України з</a:t>
            </a:r>
            <a:r>
              <a:rPr lang="ru-RU" smtClean="0"/>
              <a:t> </a:t>
            </a:r>
            <a:r>
              <a:rPr lang="uk-UA" smtClean="0"/>
              <a:t>Росiєю?(%) </a:t>
            </a:r>
            <a:br>
              <a:rPr lang="uk-UA" smtClean="0"/>
            </a:br>
            <a:endParaRPr lang="uk-UA" sz="1600" b="1" i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Якими б Ви </a:t>
            </a:r>
            <a:r>
              <a:rPr lang="uk-UA" dirty="0" err="1" smtClean="0"/>
              <a:t>хотiли</a:t>
            </a:r>
            <a:r>
              <a:rPr lang="uk-UA" dirty="0" smtClean="0"/>
              <a:t> бачити </a:t>
            </a:r>
            <a:r>
              <a:rPr lang="uk-UA" dirty="0" err="1" smtClean="0"/>
              <a:t>вiдносини</a:t>
            </a:r>
            <a:r>
              <a:rPr lang="uk-UA" dirty="0" smtClean="0"/>
              <a:t> України з</a:t>
            </a:r>
            <a:r>
              <a:rPr lang="ru-RU" dirty="0" smtClean="0"/>
              <a:t> </a:t>
            </a:r>
            <a:r>
              <a:rPr lang="uk-UA" dirty="0" err="1" smtClean="0"/>
              <a:t>Росiєю</a:t>
            </a:r>
            <a:r>
              <a:rPr lang="uk-UA" dirty="0" smtClean="0"/>
              <a:t>?(%) </a:t>
            </a:r>
            <a:br>
              <a:rPr lang="uk-UA" dirty="0" smtClean="0"/>
            </a:br>
            <a:r>
              <a:rPr lang="uk-UA" sz="1400" b="1" i="1" dirty="0" smtClean="0">
                <a:solidFill>
                  <a:srgbClr val="C00000"/>
                </a:solidFill>
              </a:rPr>
              <a:t>Розподіл за регіонами</a:t>
            </a:r>
            <a:endParaRPr lang="ru-RU" sz="1400" b="1" i="1" dirty="0" smtClean="0">
              <a:solidFill>
                <a:srgbClr val="C00000"/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2C59C3-3982-4341-BDC7-FCD1C0ED06AE}" type="slidenum">
              <a:rPr lang="ru-RU" smtClean="0"/>
              <a:pPr>
                <a:defRPr/>
              </a:pPr>
              <a:t>29</a:t>
            </a:fld>
            <a:endParaRPr lang="ru-RU" dirty="0"/>
          </a:p>
        </p:txBody>
      </p:sp>
      <p:graphicFrame>
        <p:nvGraphicFramePr>
          <p:cNvPr id="62570" name="Group 106"/>
          <p:cNvGraphicFramePr>
            <a:graphicFrameLocks noGrp="1"/>
          </p:cNvGraphicFramePr>
          <p:nvPr/>
        </p:nvGraphicFramePr>
        <p:xfrm>
          <a:off x="157163" y="2200275"/>
          <a:ext cx="8809037" cy="2784475"/>
        </p:xfrm>
        <a:graphic>
          <a:graphicData uri="http://schemas.openxmlformats.org/drawingml/2006/table">
            <a:tbl>
              <a:tblPr/>
              <a:tblGrid>
                <a:gridCol w="2465387"/>
                <a:gridCol w="615950"/>
                <a:gridCol w="438150"/>
                <a:gridCol w="371475"/>
                <a:gridCol w="685800"/>
                <a:gridCol w="527050"/>
                <a:gridCol w="460375"/>
                <a:gridCol w="595313"/>
                <a:gridCol w="438150"/>
                <a:gridCol w="674687"/>
                <a:gridCol w="457200"/>
                <a:gridCol w="539750"/>
                <a:gridCol w="539750"/>
              </a:tblGrid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100% </a:t>
                      </a:r>
                      <a:r>
                        <a:rPr kumimoji="0" lang="uk-UA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кожному стовпчику</a:t>
                      </a:r>
                      <a:endParaRPr kumimoji="0" lang="ru-RU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про+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Запор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жжя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Київ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вдень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вн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чний Зах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Сх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 2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Харк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вська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Центр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Закарпатська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1C42"/>
                          </a:solidFill>
                          <a:effectLst/>
                          <a:latin typeface="Arial Cyr"/>
                          <a:cs typeface="Arial" charset="0"/>
                        </a:rPr>
                        <a:t>Україна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C1C42"/>
                        </a:solidFill>
                        <a:effectLst/>
                        <a:latin typeface="Arial Cyr"/>
                        <a:cs typeface="Arial" charset="0"/>
                      </a:endParaRPr>
                    </a:p>
                  </a:txBody>
                  <a:tcPr marL="5878" marR="5878" marT="5878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Вони мають бути таким ж, як з iншими державами - з закритими кордонами i митницями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59,0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35,7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22,0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37,3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52,7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17,3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30,8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Україна i Росiя мають бути незалежними, але дружнiми державами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73,7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35,7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46,0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54,7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65,3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58,7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43,7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73,3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69,3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59,4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Україна i Росiя мають об`єднатись в одну державу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15,0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4,8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ВАЖКО СКАЗАТИ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3,3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6,7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7,0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5,3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7,0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7,0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4,4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92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НЕМАЄ В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ДПОВ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Д</a:t>
                      </a: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I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2,0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1,3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0,0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charset="0"/>
                        </a:rPr>
                        <a:t>0,7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9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Якими б Ви </a:t>
            </a:r>
            <a:r>
              <a:rPr lang="uk-UA" b="1" dirty="0" err="1" smtClean="0"/>
              <a:t>хотiли</a:t>
            </a:r>
            <a:r>
              <a:rPr lang="uk-UA" b="1" dirty="0" smtClean="0"/>
              <a:t> бачити </a:t>
            </a:r>
            <a:r>
              <a:rPr lang="uk-UA" b="1" dirty="0" err="1" smtClean="0"/>
              <a:t>вiдносини</a:t>
            </a:r>
            <a:r>
              <a:rPr lang="uk-UA" b="1" dirty="0" smtClean="0"/>
              <a:t> України з</a:t>
            </a:r>
            <a:r>
              <a:rPr lang="ru-RU" b="1" dirty="0" smtClean="0"/>
              <a:t> </a:t>
            </a:r>
            <a:r>
              <a:rPr lang="uk-UA" b="1" dirty="0" err="1" smtClean="0"/>
              <a:t>Росiєю</a:t>
            </a:r>
            <a:r>
              <a:rPr lang="uk-UA" b="1" dirty="0" smtClean="0"/>
              <a:t>?</a:t>
            </a:r>
            <a:r>
              <a:rPr lang="en-US" b="1" dirty="0" smtClean="0"/>
              <a:t> 2008-2014</a:t>
            </a:r>
            <a:endParaRPr lang="ru-RU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32B5BC6-1A28-4C58-96B2-5F3CAD3BD027}" type="slidenum">
              <a:rPr lang="ru-RU" smtClean="0"/>
              <a:pPr>
                <a:defRPr/>
              </a:pPr>
              <a:t>30</a:t>
            </a:fld>
            <a:endParaRPr lang="ru-RU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183883"/>
      </a:dk1>
      <a:lt1>
        <a:srgbClr val="FFFFFF"/>
      </a:lt1>
      <a:dk2>
        <a:srgbClr val="183883"/>
      </a:dk2>
      <a:lt2>
        <a:srgbClr val="808080"/>
      </a:lt2>
      <a:accent1>
        <a:srgbClr val="D4E3F7"/>
      </a:accent1>
      <a:accent2>
        <a:srgbClr val="0067AF"/>
      </a:accent2>
      <a:accent3>
        <a:srgbClr val="FFFFFF"/>
      </a:accent3>
      <a:accent4>
        <a:srgbClr val="132E6F"/>
      </a:accent4>
      <a:accent5>
        <a:srgbClr val="E6EFFA"/>
      </a:accent5>
      <a:accent6>
        <a:srgbClr val="005D9E"/>
      </a:accent6>
      <a:hlink>
        <a:srgbClr val="365B91"/>
      </a:hlink>
      <a:folHlink>
        <a:srgbClr val="0099A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B8D6"/>
        </a:solidFill>
        <a:ln>
          <a:noFill/>
        </a:ln>
        <a:effectLst/>
        <a:extLs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B8D6"/>
        </a:solidFill>
        <a:ln>
          <a:noFill/>
        </a:ln>
        <a:effectLst/>
        <a:extLs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0067AF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005D9E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7596</TotalTime>
  <Words>1813</Words>
  <Application>Microsoft Office PowerPoint</Application>
  <PresentationFormat>Экран (4:3)</PresentationFormat>
  <Paragraphs>776</Paragraphs>
  <Slides>30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Default Design</vt:lpstr>
      <vt:lpstr>Лист Microsoft Office Excel 97-2003</vt:lpstr>
      <vt:lpstr>УКРАЇНА ПРЕЗИДЕНТСЬКІ ВИБОРИ - 2014 КВІТЕНЬ</vt:lpstr>
      <vt:lpstr>Інформація про дослідження</vt:lpstr>
      <vt:lpstr>Класифікація та розподіл регіонів, який було застосовано в дослідженні</vt:lpstr>
      <vt:lpstr>Наскільки Ви довіряєте наступним політичним діячам…? (%)</vt:lpstr>
      <vt:lpstr>Наскільки Ви довіряєте чи не довіряєте наступним політикам та громадським діячам…? (Середні значення, де «1» -  Зовсім не довіряю, а «4» - Повністю довіряю)</vt:lpstr>
      <vt:lpstr>25 травня цього року мають відбутись вибори Президента України, скажіть особисто Ви візьмете в них участь? (%) </vt:lpstr>
      <vt:lpstr>Скажіть, будь ласка, за кого із кандидатів в Президенти України Ви віддасте свій голос на виборах, які мають відбутись 25 травня? (%) Без підказки, відкрите питання</vt:lpstr>
      <vt:lpstr>За кого із кандидатів в Президенти України Ви проголосуєте під час виборів, які мають відбутись 25 травня цього року? (%)</vt:lpstr>
      <vt:lpstr>За кого із кандидатів в Президенти України Ви проголосуєте під час виборів, які мають відбутись 25 травня цього року? Розподіл за регіонами</vt:lpstr>
      <vt:lpstr>За кого із кандидатів в Президенти України Ви проголосуєте під час виборів, які мають відбутись 25 травня цього року? (%) Динаміка</vt:lpstr>
      <vt:lpstr>Імітація виборів Президента України (Серед тих хто планує брати участь у голосуванні та визначився з власним вибором) (%)</vt:lpstr>
      <vt:lpstr>Імітація виборів Президента України Динаміка</vt:lpstr>
      <vt:lpstr>Скажіть, незалежно від того кого із кандидатів Ви підтримуєте, на Вашу думку, хто все-таки переможе на виборах і стане майбутнім Президентом України? (%)</vt:lpstr>
      <vt:lpstr>Скажіть, незалежно від того кого із кандидатів Ви підтримуєте, на Вашу думку, хто все-таки переможе на виборах і стане майбутнім Президентом України? (%) Динаміка</vt:lpstr>
      <vt:lpstr>Рейтинг/ Антирейтинг/ Потенціал кандидатів (%)</vt:lpstr>
      <vt:lpstr>Наскільки Ви впевнені у власному виборі кандидата? (%) </vt:lpstr>
      <vt:lpstr>За кого Ви проголосуєте, якщо у другому турі залишаться кандидатури…? (%)</vt:lpstr>
      <vt:lpstr>За кого Ви проголосуєте, якщо у другому турі залишаться кандидатури…? (%)</vt:lpstr>
      <vt:lpstr>За кого Ви проголосуєте, якщо у другому турі залишаться кандидатури…? (%)</vt:lpstr>
      <vt:lpstr> На Вашу думку, які першочергові завдання стоять перед майбутнім Президентом України? (%)</vt:lpstr>
      <vt:lpstr>Якби найближчим часом відбувся референдум з приводу вступу України до… …як би Ви проголосували? (%)</vt:lpstr>
      <vt:lpstr>Уявіть, будь ласка, що зараз відбувається референдум з питання про те, куди вступати Україні – до Європейського Союзу чи до Митного Союзу з Росією, Білоруссю і Казахстаном. Ви можете проголосувати за вступ до Європейського Союзу або за вступ до Митного союзу. Який Ваш вибір? (%) </vt:lpstr>
      <vt:lpstr>Уявіть, будь ласка, що зараз відбувається референдум з питання про те, куди вступати Україні – до Європейського Союзу чи до Митного Союзу з Росією, Білоруссю і Казахстаном. Ви можете проголосувати за вступ до Європейського Союзу або за вступ до Митного союзу. Який Ваш вибір? (%)  Динаміка</vt:lpstr>
      <vt:lpstr>Зараз активно обговорюється мовна ситуація в Україні. Як Ви вважаєте, яким чином мають співіснувати українська і російська мови в Україні? (%)</vt:lpstr>
      <vt:lpstr>Зараз активно обговорюється мовна ситуація в Україні. Як Ви вважаєте, яким чином мають співіснувати українська і російська мови в Україні?  Розподіл за регіонами</vt:lpstr>
      <vt:lpstr>Скажіть, прихильником якої форми державного устрою України Ви себе вважаєте? (%)</vt:lpstr>
      <vt:lpstr>Скажіть, прихильником якої форми державного устрою України Ви себе вважаєте? (%) Розподіл за регіонами</vt:lpstr>
      <vt:lpstr>Якими б Ви хотiли бачити вiдносини України з Росiєю?(%)  </vt:lpstr>
      <vt:lpstr>Якими б Ви хотiли бачити вiдносини України з Росiєю?(%)  Розподіл за регіонами</vt:lpstr>
      <vt:lpstr>Якими б Ви хотiли бачити вiдносини України з Росiєю? 2008-2014</vt:lpstr>
    </vt:vector>
  </TitlesOfParts>
  <Company>Presentation Magazine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2 Template</dc:title>
  <dc:creator>Presentation Magazine</dc:creator>
  <cp:lastModifiedBy>undera</cp:lastModifiedBy>
  <cp:revision>955</cp:revision>
  <dcterms:created xsi:type="dcterms:W3CDTF">2005-02-28T14:06:28Z</dcterms:created>
  <dcterms:modified xsi:type="dcterms:W3CDTF">2014-04-24T08:26:12Z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hecked by">
    <vt:lpwstr>Presentation Helper</vt:lpwstr>
  </property>
</Properties>
</file>