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62" r:id="rId5"/>
    <p:sldId id="259" r:id="rId6"/>
    <p:sldId id="260" r:id="rId7"/>
    <p:sldId id="261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2" r:id="rId20"/>
    <p:sldId id="276" r:id="rId21"/>
  </p:sldIdLst>
  <p:sldSz cx="12192000" cy="6858000"/>
  <p:notesSz cx="6858000" cy="9144000"/>
  <p:defaultTextStyle>
    <a:defPPr>
      <a:defRPr lang="uk-U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8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8C1CF-2B69-4ABF-A604-23308B9A49B4}" type="datetimeFigureOut">
              <a:rPr lang="uk-UA"/>
              <a:pPr>
                <a:defRPr/>
              </a:pPr>
              <a:t>17.09.2019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7FEA0-5C21-461F-9351-57D92F76E4BA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472B7-D07C-4161-90B5-0FCB127AB9DC}" type="datetimeFigureOut">
              <a:rPr lang="uk-UA"/>
              <a:pPr>
                <a:defRPr/>
              </a:pPr>
              <a:t>17.09.2019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B3A4E-A2C9-4FF4-BFCA-27D12AB6E3B9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02DB6-B380-4181-9488-728C82A3B732}" type="datetimeFigureOut">
              <a:rPr lang="uk-UA"/>
              <a:pPr>
                <a:defRPr/>
              </a:pPr>
              <a:t>17.09.2019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9CEBD-4515-43D3-AEF3-CF1464546071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7822C-41FA-40E0-9B44-07F59A685B68}" type="datetimeFigureOut">
              <a:rPr lang="uk-UA"/>
              <a:pPr>
                <a:defRPr/>
              </a:pPr>
              <a:t>17.09.2019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F5092-F98C-49EA-9608-C35597F350F4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3E0F-AFAC-4FA2-BFDE-A6A97FAA622F}" type="datetimeFigureOut">
              <a:rPr lang="uk-UA"/>
              <a:pPr>
                <a:defRPr/>
              </a:pPr>
              <a:t>17.09.2019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28456-0E9A-49DD-9A69-B0EE784A2308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B2C5D-C46D-444D-A579-8146C8CCC168}" type="datetimeFigureOut">
              <a:rPr lang="uk-UA"/>
              <a:pPr>
                <a:defRPr/>
              </a:pPr>
              <a:t>17.09.2019</a:t>
            </a:fld>
            <a:endParaRPr lang="uk-UA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26F9A-C417-4171-BD1A-03F13A670005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C71EA-89DA-48C0-ACC8-703EDF341E6D}" type="datetimeFigureOut">
              <a:rPr lang="uk-UA"/>
              <a:pPr>
                <a:defRPr/>
              </a:pPr>
              <a:t>17.09.2019</a:t>
            </a:fld>
            <a:endParaRPr lang="uk-UA"/>
          </a:p>
        </p:txBody>
      </p:sp>
      <p:sp>
        <p:nvSpPr>
          <p:cNvPr id="8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F66C9-DB0B-401D-B6AB-F5C63BEF6D83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2FA4-19F9-4FD1-A151-9CC00A50F943}" type="datetimeFigureOut">
              <a:rPr lang="uk-UA"/>
              <a:pPr>
                <a:defRPr/>
              </a:pPr>
              <a:t>17.09.2019</a:t>
            </a:fld>
            <a:endParaRPr lang="uk-UA"/>
          </a:p>
        </p:txBody>
      </p:sp>
      <p:sp>
        <p:nvSpPr>
          <p:cNvPr id="4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80014-B025-4778-9E2D-691EF33CEBF6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24BC5-FFCE-47C0-9017-798B90537CC1}" type="datetimeFigureOut">
              <a:rPr lang="uk-UA"/>
              <a:pPr>
                <a:defRPr/>
              </a:pPr>
              <a:t>17.09.2019</a:t>
            </a:fld>
            <a:endParaRPr lang="uk-UA"/>
          </a:p>
        </p:txBody>
      </p:sp>
      <p:sp>
        <p:nvSpPr>
          <p:cNvPr id="3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78EF6-019F-417A-99B2-5A797CDE2BD1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A98D8-E3A3-4372-9BD1-8E16C57493B1}" type="datetimeFigureOut">
              <a:rPr lang="uk-UA"/>
              <a:pPr>
                <a:defRPr/>
              </a:pPr>
              <a:t>17.09.2019</a:t>
            </a:fld>
            <a:endParaRPr lang="uk-UA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A6209-DD5A-43B1-8C3E-483DDD9260E9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73219-2480-48E9-A3E4-E5E6AD968699}" type="datetimeFigureOut">
              <a:rPr lang="uk-UA"/>
              <a:pPr>
                <a:defRPr/>
              </a:pPr>
              <a:t>17.09.2019</a:t>
            </a:fld>
            <a:endParaRPr lang="uk-UA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CDE12-B829-43A4-BC2B-A882F179705C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Місце для заголовка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/>
              <a:t>Зразок заголовка</a:t>
            </a:r>
          </a:p>
        </p:txBody>
      </p:sp>
      <p:sp>
        <p:nvSpPr>
          <p:cNvPr id="1027" name="Місце для тексту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246941-4A59-4A31-8709-EEB62B225CB0}" type="datetimeFigureOut">
              <a:rPr lang="uk-UA"/>
              <a:pPr>
                <a:defRPr/>
              </a:pPr>
              <a:t>17.09.2019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B7E7BC89-8722-441C-A42F-B9FC7226A612}" type="slidenum">
              <a:rPr lang="uk-UA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4600" dirty="0"/>
              <a:t>Обізнаність споживачів енергетичних послуг зі структурою платежів за спожиті енергетичні ресурси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/>
              <a:t>Опитування споживачів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/>
              <a:t>Серпень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Важливість інформації щодо структури платежів за спожиті енергетичні ресурси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Понад три чверті опитаних відзначили, що для них важливо розуміти, скільки саме вони сплачують за спожитий енергоресурс, а скільки - за послугу його доставки до оселі.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Щодо послуги газопостачання в отриманні такої інформації в рахунках  були зацікавлені 7</a:t>
            </a:r>
            <a:r>
              <a:rPr lang="en-US" dirty="0"/>
              <a:t>7</a:t>
            </a:r>
            <a:r>
              <a:rPr lang="uk-UA" dirty="0"/>
              <a:t>%, щодо теплопостачання </a:t>
            </a:r>
            <a:r>
              <a:rPr lang="en-US" dirty="0"/>
              <a:t>– 81%, </a:t>
            </a:r>
            <a:r>
              <a:rPr lang="uk-UA" dirty="0"/>
              <a:t>електропостачання – 80%.</a:t>
            </a:r>
          </a:p>
        </p:txBody>
      </p:sp>
      <p:graphicFrame>
        <p:nvGraphicFramePr>
          <p:cNvPr id="11268" name="Місце для вмісту 6"/>
          <p:cNvGraphicFramePr>
            <a:graphicFrameLocks noGrp="1"/>
          </p:cNvGraphicFramePr>
          <p:nvPr>
            <p:ph sz="half" idx="2"/>
          </p:nvPr>
        </p:nvGraphicFramePr>
        <p:xfrm>
          <a:off x="6121400" y="1774825"/>
          <a:ext cx="5283200" cy="445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Диаграмма" r:id="rId3" imgW="5285690" imgH="4456562" progId="Excel.Chart.8">
                  <p:embed/>
                </p:oleObj>
              </mc:Choice>
              <mc:Fallback>
                <p:oleObj name="Диаграмма" r:id="rId3" imgW="5285690" imgH="4456562" progId="Excel.Chart.8">
                  <p:embed/>
                  <p:pic>
                    <p:nvPicPr>
                      <p:cNvPr id="0" name="Місце для вмісту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1400" y="1774825"/>
                        <a:ext cx="5283200" cy="445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/>
              <a:t>Зацікавленість у тому, щоб плата за послугу доставки енергоресурсів була незмінною впродовж року</a:t>
            </a:r>
          </a:p>
        </p:txBody>
      </p:sp>
      <p:sp>
        <p:nvSpPr>
          <p:cNvPr id="12291" name="Місце для вмісту 3"/>
          <p:cNvSpPr>
            <a:spLocks noGrp="1"/>
          </p:cNvSpPr>
          <p:nvPr>
            <p:ph sz="half" idx="1"/>
          </p:nvPr>
        </p:nvSpPr>
        <p:spPr>
          <a:xfrm>
            <a:off x="838200" y="2014538"/>
            <a:ext cx="5181600" cy="4162425"/>
          </a:xfrm>
        </p:spPr>
        <p:txBody>
          <a:bodyPr/>
          <a:lstStyle/>
          <a:p>
            <a:r>
              <a:rPr lang="uk-UA"/>
              <a:t>Абсолютна більшість (74%) споживачів хотіли б, щоб плата за послугу з доставки енергоресурсів до їхньої оселі була незмінною впродовж року, 18% - ні.</a:t>
            </a:r>
          </a:p>
        </p:txBody>
      </p:sp>
      <p:graphicFrame>
        <p:nvGraphicFramePr>
          <p:cNvPr id="12292" name="Місце для вмісту 7"/>
          <p:cNvGraphicFramePr>
            <a:graphicFrameLocks noGrp="1"/>
          </p:cNvGraphicFramePr>
          <p:nvPr>
            <p:ph sz="half" idx="2"/>
          </p:nvPr>
        </p:nvGraphicFramePr>
        <p:xfrm>
          <a:off x="6121400" y="1495425"/>
          <a:ext cx="5413375" cy="473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Диаграмма" r:id="rId3" imgW="5419814" imgH="4737003" progId="Excel.Chart.8">
                  <p:embed/>
                </p:oleObj>
              </mc:Choice>
              <mc:Fallback>
                <p:oleObj name="Диаграмма" r:id="rId3" imgW="5419814" imgH="4737003" progId="Excel.Chart.8">
                  <p:embed/>
                  <p:pic>
                    <p:nvPicPr>
                      <p:cNvPr id="0" name="Місце для вмісту 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1400" y="1495425"/>
                        <a:ext cx="5413375" cy="4732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Послуги газопостачання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31838" y="4649788"/>
            <a:ext cx="10515600" cy="15001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Обладнання, яким користуються споживачі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Серед опитаних споживачів: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85% користуються газовою плитою з центральним газопостачанням;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65% користуються індивідуальним газовим обладнанням;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25% користуються центральним обладнанням;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2</a:t>
            </a:r>
            <a:r>
              <a:rPr lang="en-US" dirty="0"/>
              <a:t>1</a:t>
            </a:r>
            <a:r>
              <a:rPr lang="uk-UA" dirty="0"/>
              <a:t>% мають газову колонку для підігріву води;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2% використовують газовий балон.</a:t>
            </a:r>
          </a:p>
        </p:txBody>
      </p:sp>
      <p:graphicFrame>
        <p:nvGraphicFramePr>
          <p:cNvPr id="14340" name="Місце для вмісту 6"/>
          <p:cNvGraphicFramePr>
            <a:graphicFrameLocks noGrp="1"/>
          </p:cNvGraphicFramePr>
          <p:nvPr>
            <p:ph sz="half" idx="2"/>
          </p:nvPr>
        </p:nvGraphicFramePr>
        <p:xfrm>
          <a:off x="6121400" y="1354138"/>
          <a:ext cx="5283200" cy="487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Диаграмма" r:id="rId3" imgW="5285690" imgH="4877223" progId="Excel.Chart.8">
                  <p:embed/>
                </p:oleObj>
              </mc:Choice>
              <mc:Fallback>
                <p:oleObj name="Диаграмма" r:id="rId3" imgW="5285690" imgH="4877223" progId="Excel.Chart.8">
                  <p:embed/>
                  <p:pic>
                    <p:nvPicPr>
                      <p:cNvPr id="0" name="Місце для вмісту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1400" y="1354138"/>
                        <a:ext cx="5283200" cy="487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325563"/>
          </a:xfrm>
        </p:spPr>
        <p:txBody>
          <a:bodyPr/>
          <a:lstStyle/>
          <a:p>
            <a:r>
              <a:rPr lang="uk-UA"/>
              <a:t>Витрати на газ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Чверть (2</a:t>
            </a:r>
            <a:r>
              <a:rPr lang="en-US" dirty="0"/>
              <a:t>5</a:t>
            </a:r>
            <a:r>
              <a:rPr lang="uk-UA" dirty="0"/>
              <a:t>%) споживачів в опалювальний сезон сплачують за спожитий газ до 500 гривень, 3</a:t>
            </a:r>
            <a:r>
              <a:rPr lang="en-US" dirty="0"/>
              <a:t>6</a:t>
            </a:r>
            <a:r>
              <a:rPr lang="uk-UA" dirty="0"/>
              <a:t>% - від 500 до 2000 гривень, 2</a:t>
            </a:r>
            <a:r>
              <a:rPr lang="en-US" dirty="0"/>
              <a:t>6</a:t>
            </a:r>
            <a:r>
              <a:rPr lang="uk-UA" dirty="0"/>
              <a:t>% - понад 2000 гривень.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В середньому більше за спожитий газ сплачують ті, хто використовує індивідуальне газове опалення та/або газову колонку для підігріву води.</a:t>
            </a:r>
          </a:p>
        </p:txBody>
      </p:sp>
      <p:graphicFrame>
        <p:nvGraphicFramePr>
          <p:cNvPr id="15364" name="Місце для вмісту 6"/>
          <p:cNvGraphicFramePr>
            <a:graphicFrameLocks noGrp="1"/>
          </p:cNvGraphicFramePr>
          <p:nvPr>
            <p:ph sz="half" idx="2"/>
          </p:nvPr>
        </p:nvGraphicFramePr>
        <p:xfrm>
          <a:off x="6121400" y="598488"/>
          <a:ext cx="5472113" cy="566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Диаграмма" r:id="rId3" imgW="5474682" imgH="5669771" progId="Excel.Chart.8">
                  <p:embed/>
                </p:oleObj>
              </mc:Choice>
              <mc:Fallback>
                <p:oleObj name="Диаграмма" r:id="rId3" imgW="5474682" imgH="5669771" progId="Excel.Chart.8">
                  <p:embed/>
                  <p:pic>
                    <p:nvPicPr>
                      <p:cNvPr id="0" name="Місце для вмісту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1400" y="598488"/>
                        <a:ext cx="5472113" cy="5665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856288" cy="1325563"/>
          </a:xfrm>
        </p:spPr>
        <p:txBody>
          <a:bodyPr/>
          <a:lstStyle/>
          <a:p>
            <a:r>
              <a:rPr lang="uk-UA" sz="3600"/>
              <a:t>Обізнаність щодо різних аспектів надання послуги газопостачання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Обізнаність щодо різних аспектів надання послуги газопостачання серед споживачів не є повною. За даними опитування: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800" dirty="0"/>
              <a:t>6</a:t>
            </a:r>
            <a:r>
              <a:rPr lang="en-US" sz="2800" dirty="0"/>
              <a:t>3</a:t>
            </a:r>
            <a:r>
              <a:rPr lang="uk-UA" sz="2800" dirty="0"/>
              <a:t>% знають, що в ціну газу включена послуга з його доставки до оселі;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800" dirty="0"/>
              <a:t>5</a:t>
            </a:r>
            <a:r>
              <a:rPr lang="en-US" sz="2800" dirty="0"/>
              <a:t>3</a:t>
            </a:r>
            <a:r>
              <a:rPr lang="uk-UA" sz="2800" dirty="0"/>
              <a:t>% знають, що ціна газу формується із врахуванням ринкових умов, а тариф на доставку газу встановлює держава;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800" dirty="0"/>
              <a:t>44% знають, що послуги із доставки газу та продажу газу надають дві різні компанії;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800" dirty="0"/>
              <a:t>2</a:t>
            </a:r>
            <a:r>
              <a:rPr lang="en-US" sz="2800" dirty="0"/>
              <a:t>5</a:t>
            </a:r>
            <a:r>
              <a:rPr lang="uk-UA" sz="2800" dirty="0"/>
              <a:t>% знають, що вони можуть обрати компанія, яка буде продавати їм газ.</a:t>
            </a:r>
          </a:p>
        </p:txBody>
      </p:sp>
      <p:graphicFrame>
        <p:nvGraphicFramePr>
          <p:cNvPr id="16388" name="Місце для вмісту 6"/>
          <p:cNvGraphicFramePr>
            <a:graphicFrameLocks noGrp="1"/>
          </p:cNvGraphicFramePr>
          <p:nvPr>
            <p:ph sz="half" idx="2"/>
          </p:nvPr>
        </p:nvGraphicFramePr>
        <p:xfrm>
          <a:off x="6121400" y="560388"/>
          <a:ext cx="5283200" cy="566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Диаграмма" r:id="rId3" imgW="5285690" imgH="5675868" progId="Excel.Chart.8">
                  <p:embed/>
                </p:oleObj>
              </mc:Choice>
              <mc:Fallback>
                <p:oleObj name="Диаграмма" r:id="rId3" imgW="5285690" imgH="5675868" progId="Excel.Chart.8">
                  <p:embed/>
                  <p:pic>
                    <p:nvPicPr>
                      <p:cNvPr id="0" name="Місце для вмісту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1400" y="560388"/>
                        <a:ext cx="5283200" cy="566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608638" cy="1325563"/>
          </a:xfrm>
        </p:spPr>
        <p:txBody>
          <a:bodyPr/>
          <a:lstStyle/>
          <a:p>
            <a:r>
              <a:rPr lang="uk-UA" sz="3400"/>
              <a:t>Зацікавленість в отриманні деталізованої інформації</a:t>
            </a:r>
            <a:r>
              <a:rPr lang="en-US" sz="3400"/>
              <a:t> </a:t>
            </a:r>
            <a:r>
              <a:rPr lang="uk-UA" sz="3400"/>
              <a:t>щодо складових плати за газ</a:t>
            </a:r>
          </a:p>
        </p:txBody>
      </p:sp>
      <p:sp>
        <p:nvSpPr>
          <p:cNvPr id="17411" name="Місце для вмісту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/>
              <a:t>Абсолютна більшість опитаних (73%) вказали, що для них важливо знати, скільки вони сплачують за газ, а скільки – за доставку, 18% - не важливо.</a:t>
            </a:r>
          </a:p>
        </p:txBody>
      </p:sp>
      <p:graphicFrame>
        <p:nvGraphicFramePr>
          <p:cNvPr id="17412" name="Місце для вмісту 6"/>
          <p:cNvGraphicFramePr>
            <a:graphicFrameLocks noGrp="1"/>
          </p:cNvGraphicFramePr>
          <p:nvPr>
            <p:ph sz="half" idx="2"/>
          </p:nvPr>
        </p:nvGraphicFramePr>
        <p:xfrm>
          <a:off x="6121400" y="646113"/>
          <a:ext cx="5283200" cy="558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Диаграмма" r:id="rId3" imgW="5285690" imgH="5590517" progId="Excel.Chart.8">
                  <p:embed/>
                </p:oleObj>
              </mc:Choice>
              <mc:Fallback>
                <p:oleObj name="Диаграмма" r:id="rId3" imgW="5285690" imgH="5590517" progId="Excel.Chart.8">
                  <p:embed/>
                  <p:pic>
                    <p:nvPicPr>
                      <p:cNvPr id="0" name="Місце для вмісту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1400" y="646113"/>
                        <a:ext cx="5283200" cy="558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3255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/>
              <a:t>Ставлення до роздільної системи нарахування</a:t>
            </a:r>
          </a:p>
        </p:txBody>
      </p:sp>
      <p:sp>
        <p:nvSpPr>
          <p:cNvPr id="18435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939925"/>
            <a:ext cx="5181600" cy="4237038"/>
          </a:xfrm>
        </p:spPr>
        <p:txBody>
          <a:bodyPr/>
          <a:lstStyle/>
          <a:p>
            <a:r>
              <a:rPr lang="uk-UA"/>
              <a:t>7</a:t>
            </a:r>
            <a:r>
              <a:rPr lang="en-US"/>
              <a:t>4</a:t>
            </a:r>
            <a:r>
              <a:rPr lang="uk-UA"/>
              <a:t>% споживачів вказали, що вони вважатимуть більш прозорою та зрозумілою систему нарахування, в якій вартість газу та послуга з його доставки до оселі будуть зазначені окремо.</a:t>
            </a:r>
          </a:p>
        </p:txBody>
      </p:sp>
      <p:graphicFrame>
        <p:nvGraphicFramePr>
          <p:cNvPr id="18436" name="Місце для вмісту 6"/>
          <p:cNvGraphicFramePr>
            <a:graphicFrameLocks noGrp="1"/>
          </p:cNvGraphicFramePr>
          <p:nvPr>
            <p:ph sz="half" idx="2"/>
          </p:nvPr>
        </p:nvGraphicFramePr>
        <p:xfrm>
          <a:off x="6121400" y="646113"/>
          <a:ext cx="5283200" cy="558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Диаграмма" r:id="rId3" imgW="5285690" imgH="5590517" progId="Excel.Chart.8">
                  <p:embed/>
                </p:oleObj>
              </mc:Choice>
              <mc:Fallback>
                <p:oleObj name="Диаграмма" r:id="rId3" imgW="5285690" imgH="5590517" progId="Excel.Chart.8">
                  <p:embed/>
                  <p:pic>
                    <p:nvPicPr>
                      <p:cNvPr id="0" name="Місце для вмісту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1400" y="646113"/>
                        <a:ext cx="5283200" cy="558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507038" cy="13255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/>
              <a:t>Принцип нарахування за послуги з доставки газу</a:t>
            </a:r>
          </a:p>
        </p:txBody>
      </p:sp>
      <p:sp>
        <p:nvSpPr>
          <p:cNvPr id="19459" name="Місце для вмісту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/>
              <a:t>Більшість (67%) опитаних споживачів вказали, що їм було б зручніше оплачувати послугу з доставки газу виходячи із обсягів спожитого газу, </a:t>
            </a:r>
            <a:r>
              <a:rPr lang="en-US"/>
              <a:t>8</a:t>
            </a:r>
            <a:r>
              <a:rPr lang="uk-UA"/>
              <a:t>% - виходячи із технічних параметрів газового обладнання в їхньому будинку/квартирі, і 1</a:t>
            </a:r>
            <a:r>
              <a:rPr lang="en-US"/>
              <a:t>5</a:t>
            </a:r>
            <a:r>
              <a:rPr lang="uk-UA"/>
              <a:t>% байдуже, яким чином відбуватиметься нарахування.</a:t>
            </a:r>
          </a:p>
        </p:txBody>
      </p:sp>
      <p:graphicFrame>
        <p:nvGraphicFramePr>
          <p:cNvPr id="19460" name="Місце для вмісту 6"/>
          <p:cNvGraphicFramePr>
            <a:graphicFrameLocks noGrp="1"/>
          </p:cNvGraphicFramePr>
          <p:nvPr>
            <p:ph sz="half" idx="2"/>
          </p:nvPr>
        </p:nvGraphicFramePr>
        <p:xfrm>
          <a:off x="6121400" y="646113"/>
          <a:ext cx="5283200" cy="558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Диаграмма" r:id="rId3" imgW="5285690" imgH="5590517" progId="Excel.Chart.8">
                  <p:embed/>
                </p:oleObj>
              </mc:Choice>
              <mc:Fallback>
                <p:oleObj name="Диаграмма" r:id="rId3" imgW="5285690" imgH="5590517" progId="Excel.Chart.8">
                  <p:embed/>
                  <p:pic>
                    <p:nvPicPr>
                      <p:cNvPr id="0" name="Місце для вмісту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1400" y="646113"/>
                        <a:ext cx="5283200" cy="558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Резюме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За даними опитування, споживачі у більшості задоволені отримуваними енергетичними послугами в аспектах якості енергоресурсу та безперебійності.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b="1" dirty="0"/>
              <a:t>Доволі багато споживачів енергетичних ресурсів із інформації в рахунках не розуміють, скільки саме вони сплачують за спожитий енергоресурс, а скільки – за послугу з його доставки до оселі.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b="1" dirty="0"/>
              <a:t>Споживачі у більшості зацікавлені у тому, щоб одержувати деталізовану інформацію про складові вартості послуг енергопостачання. </a:t>
            </a:r>
            <a:r>
              <a:rPr lang="uk-UA" dirty="0"/>
              <a:t>Понад три чверті опитаних відзначили, що для них важливо розуміти, скільки саме вони сплачують за спожитий енергоресурс, а скільки - за послугу його доставки до оселі.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Інформація про дослідження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340284"/>
            <a:ext cx="10515600" cy="5517715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Опитування споживачів енергетичних послуг проводилося Київським міжнародним інститутом соціології спільно із</a:t>
            </a:r>
            <a:r>
              <a:rPr lang="en-US" dirty="0"/>
              <a:t> </a:t>
            </a:r>
            <a:r>
              <a:rPr lang="uk-UA" dirty="0"/>
              <a:t>компанією РГК</a:t>
            </a:r>
            <a:r>
              <a:rPr lang="ru-RU" dirty="0"/>
              <a:t> </a:t>
            </a:r>
            <a:r>
              <a:rPr lang="uk-UA" dirty="0"/>
              <a:t>“Контакт-центр</a:t>
            </a:r>
            <a:r>
              <a:rPr lang="en-US" dirty="0"/>
              <a:t>”</a:t>
            </a:r>
            <a:r>
              <a:rPr lang="uk-UA" dirty="0"/>
              <a:t> на замовлення Регіональної газової компанії.</a:t>
            </a: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Мета опитування: визначити рівень поінформованості споживачів енергетичних послуг щодо: 1) структури платежів за спожиті енергетичні ресурси, 2) різних аспектів надання послуги газопостачання, та 3) їх ставлення до формування роздільних платежів за послуги газопостачання.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Вибірка: випадкова, сформована за даними 2016 року щодо розподілу користувачів газу за регіонами України</a:t>
            </a:r>
            <a:r>
              <a:rPr lang="en-US" dirty="0"/>
              <a:t>.</a:t>
            </a:r>
            <a:endParaRPr lang="uk-UA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Опитування проводилося з 22 по 26 серпня 2019 року методом телефонного інтерв’ю.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Загалом було опитано 2000 респондентів.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Структура вибірки відповідає даним офіційної статистики за статтю та віковими групами.</a:t>
            </a:r>
            <a:r>
              <a:rPr lang="en-US" dirty="0"/>
              <a:t> </a:t>
            </a:r>
            <a:r>
              <a:rPr lang="uk-UA" dirty="0"/>
              <a:t>Дані репрезентативні для території України, яку обслуговує Регіональна газова компанія (16 областей України).  Похибка вибірки з ймовірністю 0,95 не перевищує 3.3%.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Резюме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b="1" dirty="0"/>
              <a:t>Більшість </a:t>
            </a:r>
            <a:r>
              <a:rPr lang="uk-UA" b="1"/>
              <a:t>споживачів газопостачання позитивно </a:t>
            </a:r>
            <a:r>
              <a:rPr lang="uk-UA" b="1" dirty="0"/>
              <a:t>ставляться до ідеї роздільного нарахування, окремо за спожитий газ, і за доставку до оселі: </a:t>
            </a:r>
            <a:endParaRPr lang="en-US" b="1" dirty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Три чверті опитаних відзначили, що важливо знати, скільки вони сплачують за газ, а скільки – за доставку;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Стільки ж вказали, що вони вважатимуть більш прозорою та зрозумілою систему нарахування, в якій вартість газу та послуга з його доставки до оселі будуть зазначені окремо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Більшість споживачів не підтримують варіант оплати послуги з доставки газу в залежності від потужності лічильника, і </a:t>
            </a:r>
            <a:r>
              <a:rPr lang="uk-UA" b="1" dirty="0"/>
              <a:t>хотіли б оплачувати вартість доставки залежно від обсягів спожитого газу</a:t>
            </a:r>
            <a:r>
              <a:rPr lang="uk-UA" dirty="0"/>
              <a:t>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Географія дослідження</a:t>
            </a:r>
          </a:p>
        </p:txBody>
      </p:sp>
      <p:sp>
        <p:nvSpPr>
          <p:cNvPr id="4099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Опитування проводилося в 16 областях України: Вінницька, Волинська, Дніпропетровська, Житомирська, Закарпатська, Запорізька, Івано-Франківська, Київська, Львівська, Миколаївська, Рівненська, Сумська, Харківська, Хмельницька, Чернівецька, Чернігівська, та містах: Київ, Дніпро, Кривий Ріг і Харків.</a:t>
            </a:r>
          </a:p>
          <a:p>
            <a:r>
              <a:rPr lang="uk-UA" dirty="0"/>
              <a:t>30% мешкають в обласних центрах/столиці, 30% - інших містах, 40% - в сільській місцевості.</a:t>
            </a:r>
          </a:p>
          <a:p>
            <a:r>
              <a:rPr lang="uk-UA" dirty="0"/>
              <a:t>3</a:t>
            </a:r>
            <a:r>
              <a:rPr lang="en-US" dirty="0"/>
              <a:t>8</a:t>
            </a:r>
            <a:r>
              <a:rPr lang="uk-UA" dirty="0"/>
              <a:t>% мешкають в багатоквартирних будинках, 6</a:t>
            </a:r>
            <a:r>
              <a:rPr lang="en-US" dirty="0"/>
              <a:t>1</a:t>
            </a:r>
            <a:r>
              <a:rPr lang="uk-UA" dirty="0"/>
              <a:t>% </a:t>
            </a:r>
            <a:r>
              <a:rPr lang="uk-UA"/>
              <a:t>- у приватних</a:t>
            </a:r>
            <a:r>
              <a:rPr lang="uk-UA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Загальні питання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31838" y="4649788"/>
            <a:ext cx="10515600" cy="15001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/>
              <a:t>Користування та задоволеність енергетичними послугами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/>
              <a:t>Обізнаність щодо структури платежів за спожиті енергетичні ресурси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Користування енергетичними послугами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/>
              <a:t>Серед опитаних користувачів,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95% користуються послугою газопостачання,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28% користуються послугою теплопостачання,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99% користуються послугою електропостачання.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uk-UA" dirty="0"/>
          </a:p>
        </p:txBody>
      </p:sp>
      <p:graphicFrame>
        <p:nvGraphicFramePr>
          <p:cNvPr id="6148" name="Місце для вмісту 7"/>
          <p:cNvGraphicFramePr>
            <a:graphicFrameLocks noGrp="1"/>
          </p:cNvGraphicFramePr>
          <p:nvPr>
            <p:ph sz="half" idx="2"/>
          </p:nvPr>
        </p:nvGraphicFramePr>
        <p:xfrm>
          <a:off x="6121400" y="1325563"/>
          <a:ext cx="5283200" cy="490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Диаграмма" r:id="rId3" imgW="5285690" imgH="4907705" progId="Excel.Chart.8">
                  <p:embed/>
                </p:oleObj>
              </mc:Choice>
              <mc:Fallback>
                <p:oleObj name="Диаграмма" r:id="rId3" imgW="5285690" imgH="4907705" progId="Excel.Chart.8">
                  <p:embed/>
                  <p:pic>
                    <p:nvPicPr>
                      <p:cNvPr id="0" name="Місце для вмісту 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1400" y="1325563"/>
                        <a:ext cx="5283200" cy="490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Оцінка послуги </a:t>
            </a:r>
            <a:br>
              <a:rPr lang="uk-UA"/>
            </a:br>
            <a:r>
              <a:rPr lang="uk-UA"/>
              <a:t>газопостачання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48627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Якістю цього енергоресурсу повністю або скоріше задоволені 62%, не задоволені – 11% користувачів.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Безперебійністю газопостачання задоволені 94%, не задоволені –1%.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 Середня оцінка якості</a:t>
            </a:r>
            <a:r>
              <a:rPr lang="ru-RU" dirty="0"/>
              <a:t> </a:t>
            </a:r>
            <a:r>
              <a:rPr lang="uk-UA" dirty="0"/>
              <a:t>газопостачання становить 3,8 бали, безперебійності - 4,7 балів із 5.</a:t>
            </a:r>
          </a:p>
        </p:txBody>
      </p:sp>
      <p:graphicFrame>
        <p:nvGraphicFramePr>
          <p:cNvPr id="7172" name="Місце для вмісту 7"/>
          <p:cNvGraphicFramePr>
            <a:graphicFrameLocks noGrp="1"/>
          </p:cNvGraphicFramePr>
          <p:nvPr>
            <p:ph sz="half" idx="2"/>
          </p:nvPr>
        </p:nvGraphicFramePr>
        <p:xfrm>
          <a:off x="6121400" y="571500"/>
          <a:ext cx="5283200" cy="586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Диаграмма" r:id="rId3" imgW="5285690" imgH="5870957" progId="Excel.Chart.8">
                  <p:embed/>
                </p:oleObj>
              </mc:Choice>
              <mc:Fallback>
                <p:oleObj name="Диаграмма" r:id="rId3" imgW="5285690" imgH="5870957" progId="Excel.Chart.8">
                  <p:embed/>
                  <p:pic>
                    <p:nvPicPr>
                      <p:cNvPr id="0" name="Місце для вмісту 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1400" y="571500"/>
                        <a:ext cx="5283200" cy="5862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Оцінка послуги</a:t>
            </a:r>
            <a:br>
              <a:rPr lang="uk-UA"/>
            </a:br>
            <a:r>
              <a:rPr lang="uk-UA"/>
              <a:t>теплопостачання</a:t>
            </a:r>
          </a:p>
        </p:txBody>
      </p:sp>
      <p:sp>
        <p:nvSpPr>
          <p:cNvPr id="8195" name="Місце для вмісту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/>
              <a:t>Якістю теплопостачання задоволені 54%, не задоволені – 18% користувачів.</a:t>
            </a:r>
          </a:p>
          <a:p>
            <a:r>
              <a:rPr lang="uk-UA"/>
              <a:t>Безперебійністю теплопостачання задоволені 73%, не задоволені – 9%.</a:t>
            </a:r>
          </a:p>
          <a:p>
            <a:r>
              <a:rPr lang="uk-UA"/>
              <a:t>Середня оцінка якості</a:t>
            </a:r>
            <a:r>
              <a:rPr lang="ru-RU"/>
              <a:t> </a:t>
            </a:r>
            <a:r>
              <a:rPr lang="uk-UA"/>
              <a:t>теплопостачання становить 3,6 бали, безперебійності - 4,1 балів із 5.</a:t>
            </a:r>
          </a:p>
        </p:txBody>
      </p:sp>
      <p:graphicFrame>
        <p:nvGraphicFramePr>
          <p:cNvPr id="8196" name="Місце для вмісту 7"/>
          <p:cNvGraphicFramePr>
            <a:graphicFrameLocks noGrp="1"/>
          </p:cNvGraphicFramePr>
          <p:nvPr>
            <p:ph sz="half" idx="2"/>
          </p:nvPr>
        </p:nvGraphicFramePr>
        <p:xfrm>
          <a:off x="6121400" y="441325"/>
          <a:ext cx="5283200" cy="586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Диаграмма" r:id="rId3" imgW="5285690" imgH="5864860" progId="Excel.Chart.8">
                  <p:embed/>
                </p:oleObj>
              </mc:Choice>
              <mc:Fallback>
                <p:oleObj name="Диаграмма" r:id="rId3" imgW="5285690" imgH="5864860" progId="Excel.Chart.8">
                  <p:embed/>
                  <p:pic>
                    <p:nvPicPr>
                      <p:cNvPr id="0" name="Місце для вмісту 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1400" y="441325"/>
                        <a:ext cx="5283200" cy="586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Оцінка послуги</a:t>
            </a:r>
            <a:br>
              <a:rPr lang="uk-UA"/>
            </a:br>
            <a:r>
              <a:rPr lang="uk-UA"/>
              <a:t>електропостачання</a:t>
            </a:r>
          </a:p>
        </p:txBody>
      </p:sp>
      <p:sp>
        <p:nvSpPr>
          <p:cNvPr id="9219" name="Місце для вмісту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/>
              <a:t>Якістю електропостачання задоволені 77%, не задоволені – 9% користувачів.</a:t>
            </a:r>
          </a:p>
          <a:p>
            <a:r>
              <a:rPr lang="uk-UA"/>
              <a:t>Безперебійністю електропостачання задоволені 75%, не задоволені – 9%.</a:t>
            </a:r>
          </a:p>
          <a:p>
            <a:r>
              <a:rPr lang="uk-UA"/>
              <a:t>Середня оцінка якості</a:t>
            </a:r>
            <a:r>
              <a:rPr lang="ru-RU"/>
              <a:t> </a:t>
            </a:r>
            <a:r>
              <a:rPr lang="uk-UA"/>
              <a:t>електропостачання</a:t>
            </a:r>
            <a:r>
              <a:rPr lang="ru-RU"/>
              <a:t> становить 4,2 </a:t>
            </a:r>
            <a:r>
              <a:rPr lang="uk-UA"/>
              <a:t>бали</a:t>
            </a:r>
            <a:r>
              <a:rPr lang="ru-RU"/>
              <a:t>,</a:t>
            </a:r>
            <a:r>
              <a:rPr lang="uk-UA"/>
              <a:t> безперебійності - 4,1 балів із 5.</a:t>
            </a:r>
          </a:p>
        </p:txBody>
      </p:sp>
      <p:graphicFrame>
        <p:nvGraphicFramePr>
          <p:cNvPr id="9220" name="Місце для вмісту 7"/>
          <p:cNvGraphicFramePr>
            <a:graphicFrameLocks noGrp="1"/>
          </p:cNvGraphicFramePr>
          <p:nvPr>
            <p:ph sz="half" idx="2"/>
          </p:nvPr>
        </p:nvGraphicFramePr>
        <p:xfrm>
          <a:off x="6121400" y="441325"/>
          <a:ext cx="5283200" cy="586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Диаграмма" r:id="rId3" imgW="5285690" imgH="5864860" progId="Excel.Chart.8">
                  <p:embed/>
                </p:oleObj>
              </mc:Choice>
              <mc:Fallback>
                <p:oleObj name="Диаграмма" r:id="rId3" imgW="5285690" imgH="5864860" progId="Excel.Chart.8">
                  <p:embed/>
                  <p:pic>
                    <p:nvPicPr>
                      <p:cNvPr id="0" name="Місце для вмісту 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1400" y="441325"/>
                        <a:ext cx="5283200" cy="586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Обізнаність щодо структури платежів</a:t>
            </a:r>
          </a:p>
        </p:txBody>
      </p:sp>
      <p:sp>
        <p:nvSpPr>
          <p:cNvPr id="10243" name="Місце для вмісту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/>
              <a:t>Близько половини споживачів газопостачання (</a:t>
            </a:r>
            <a:r>
              <a:rPr lang="en-US"/>
              <a:t>50</a:t>
            </a:r>
            <a:r>
              <a:rPr lang="uk-UA"/>
              <a:t>%) та теплопостачання (51%), і 6</a:t>
            </a:r>
            <a:r>
              <a:rPr lang="en-US"/>
              <a:t>4</a:t>
            </a:r>
            <a:r>
              <a:rPr lang="uk-UA"/>
              <a:t>% споживачів послуг електропостачання вказали, що із щомісячних рахунків їм зрозуміло, скільки саме вони сплачують за спожитий енергоресурс, а скільки за послугу із його доставки до оселі.</a:t>
            </a:r>
          </a:p>
        </p:txBody>
      </p:sp>
      <p:graphicFrame>
        <p:nvGraphicFramePr>
          <p:cNvPr id="10244" name="Місце для вмісту 6"/>
          <p:cNvGraphicFramePr>
            <a:graphicFrameLocks noGrp="1"/>
          </p:cNvGraphicFramePr>
          <p:nvPr>
            <p:ph sz="half" idx="2"/>
          </p:nvPr>
        </p:nvGraphicFramePr>
        <p:xfrm>
          <a:off x="6121400" y="1774825"/>
          <a:ext cx="5283200" cy="445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Диаграмма" r:id="rId3" imgW="5285690" imgH="4456562" progId="Excel.Chart.8">
                  <p:embed/>
                </p:oleObj>
              </mc:Choice>
              <mc:Fallback>
                <p:oleObj name="Диаграмма" r:id="rId3" imgW="5285690" imgH="4456562" progId="Excel.Chart.8">
                  <p:embed/>
                  <p:pic>
                    <p:nvPicPr>
                      <p:cNvPr id="0" name="Місце для вмісту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1400" y="1774825"/>
                        <a:ext cx="5283200" cy="445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</TotalTime>
  <Words>1090</Words>
  <Application>Microsoft Office PowerPoint</Application>
  <PresentationFormat>Широкоэкранный</PresentationFormat>
  <Paragraphs>75</Paragraphs>
  <Slides>20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Тема Office</vt:lpstr>
      <vt:lpstr>Диаграмма</vt:lpstr>
      <vt:lpstr>Обізнаність споживачів енергетичних послуг зі структурою платежів за спожиті енергетичні ресурси</vt:lpstr>
      <vt:lpstr>Інформація про дослідження</vt:lpstr>
      <vt:lpstr>Географія дослідження</vt:lpstr>
      <vt:lpstr>Загальні питання</vt:lpstr>
      <vt:lpstr>Користування енергетичними послугами</vt:lpstr>
      <vt:lpstr>Оцінка послуги  газопостачання</vt:lpstr>
      <vt:lpstr>Оцінка послуги теплопостачання</vt:lpstr>
      <vt:lpstr>Оцінка послуги електропостачання</vt:lpstr>
      <vt:lpstr>Обізнаність щодо структури платежів</vt:lpstr>
      <vt:lpstr>Важливість інформації щодо структури платежів за спожиті енергетичні ресурси</vt:lpstr>
      <vt:lpstr>Зацікавленість у тому, щоб плата за послугу доставки енергоресурсів була незмінною впродовж року</vt:lpstr>
      <vt:lpstr>Послуги газопостачання</vt:lpstr>
      <vt:lpstr>Обладнання, яким користуються споживачі</vt:lpstr>
      <vt:lpstr>Витрати на газ</vt:lpstr>
      <vt:lpstr>Обізнаність щодо різних аспектів надання послуги газопостачання</vt:lpstr>
      <vt:lpstr>Зацікавленість в отриманні деталізованої інформації щодо складових плати за газ</vt:lpstr>
      <vt:lpstr>Ставлення до роздільної системи нарахування</vt:lpstr>
      <vt:lpstr>Принцип нарахування за послуги з доставки газу</vt:lpstr>
      <vt:lpstr>Резюме</vt:lpstr>
      <vt:lpstr>Резюме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Обізнаність споживачів енергетичних послуг зі структурою платежів за спожиті енергетичні ресурси</dc:title>
  <dc:creator>Yulia Sakhno</dc:creator>
  <cp:lastModifiedBy>Dyshlevyy</cp:lastModifiedBy>
  <cp:revision>88</cp:revision>
  <dcterms:created xsi:type="dcterms:W3CDTF">2019-08-29T05:06:22Z</dcterms:created>
  <dcterms:modified xsi:type="dcterms:W3CDTF">2019-09-17T07:49:54Z</dcterms:modified>
</cp:coreProperties>
</file>